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80" r:id="rId4"/>
    <p:sldId id="258" r:id="rId5"/>
    <p:sldId id="275" r:id="rId6"/>
    <p:sldId id="259" r:id="rId7"/>
    <p:sldId id="270" r:id="rId8"/>
    <p:sldId id="281" r:id="rId9"/>
    <p:sldId id="268" r:id="rId10"/>
    <p:sldId id="271" r:id="rId11"/>
    <p:sldId id="269" r:id="rId12"/>
    <p:sldId id="272" r:id="rId13"/>
    <p:sldId id="277" r:id="rId14"/>
    <p:sldId id="278" r:id="rId15"/>
    <p:sldId id="279" r:id="rId16"/>
    <p:sldId id="273" r:id="rId17"/>
    <p:sldId id="262" r:id="rId18"/>
    <p:sldId id="263" r:id="rId19"/>
    <p:sldId id="274" r:id="rId20"/>
    <p:sldId id="264" r:id="rId21"/>
    <p:sldId id="265" r:id="rId22"/>
    <p:sldId id="276" r:id="rId23"/>
    <p:sldId id="26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6F306-92F4-45BC-A3C4-EF34A716C9A3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46BCB-5D00-4208-BC83-BEC8AA0C1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043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46BCB-5D00-4208-BC83-BEC8AA0C10C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87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52962-33A8-46DB-A7A1-1141EA166D2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336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youtu.be/7etHhIf2Hjw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ria.ru/20220224/pogranichniki-1774785144.html" TargetMode="External"/><Relationship Id="rId13" Type="http://schemas.openxmlformats.org/officeDocument/2006/relationships/hyperlink" Target="https://encrypted-tbn0.gstatic.com/images?q=tbn:ANd9GcSXGBaCLRv4HzmoQsC0h_tlBqnR6ps-Fyi5fjb7rv5viKcNj2orXXwlx4QvjrxM2RfChVU&amp;usqp=CAU" TargetMode="External"/><Relationship Id="rId3" Type="http://schemas.openxmlformats.org/officeDocument/2006/relationships/hyperlink" Target="https://www.susu.ru/ru/news/2020/02/23/v-sostoitsya-otkrytaya-lekciya-na-temu-feykovye-novosti-kreativnoe-reshenie-ili" TargetMode="External"/><Relationship Id="rId7" Type="http://schemas.openxmlformats.org/officeDocument/2006/relationships/hyperlink" Target="https://img04.rl0.ru/afisha/e1200x600i/daily.afisha.ru/uploads/images/3/41/341479f93821324e86ecd28daea4ad3d.png" TargetMode="External"/><Relationship Id="rId12" Type="http://schemas.openxmlformats.org/officeDocument/2006/relationships/hyperlink" Target="http://rapsinews.ru/human_rights_protection_mm/20200409/305692911.html" TargetMode="External"/><Relationship Id="rId2" Type="http://schemas.openxmlformats.org/officeDocument/2006/relationships/hyperlink" Target="https://www.google.com/url?sa=i&amp;url=https://360tv.ru/news/tekst/epoha-obmana/&amp;psig=AOvVaw1QIsEgLyrEzO6syHFskcGk&amp;ust=1647158869310000&amp;source=images&amp;cd=vfe&amp;ved=0CAsQjRxqFwoTCKCjkYuPwPYCFQAAAAAdAAAAABA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url=https://news.itmo.ru/ru/startups_and_business/innovations/news/9890/&amp;psig=AOvVaw1QIsEgLyrEzO6syHFskcGk&amp;ust=1647158869310000&amp;source=images&amp;cd=vfe&amp;ved=0CAsQjRxqFwoTCKCjkYuPwPYCFQAAAAAdAAAAABAY" TargetMode="External"/><Relationship Id="rId11" Type="http://schemas.openxmlformats.org/officeDocument/2006/relationships/hyperlink" Target="https://www.onlinetambov.ru/legislation/za-rasprostranenie-feykovykh-novostey-predusmotrena-otvetstvennost/" TargetMode="External"/><Relationship Id="rId5" Type="http://schemas.openxmlformats.org/officeDocument/2006/relationships/hyperlink" Target="https://youcontrol.com.ua/images/blog/cf27d9f6e04aac931b4b03ba6f4d0ce2.png" TargetMode="External"/><Relationship Id="rId10" Type="http://schemas.openxmlformats.org/officeDocument/2006/relationships/hyperlink" Target="https://&#1074;&#1086;&#1081;&#1085;&#1072;&#1089;&#1092;&#1077;&#1081;&#1082;&#1072;&#1084;&#1080;.&#1088;&#1092;/" TargetMode="External"/><Relationship Id="rId4" Type="http://schemas.openxmlformats.org/officeDocument/2006/relationships/hyperlink" Target="https://kfund-media.com/ru/ynnovatsyy-na-zavtrak-fejkovye-novosty-kyberataky-y-gdpr/" TargetMode="External"/><Relationship Id="rId9" Type="http://schemas.openxmlformats.org/officeDocument/2006/relationships/hyperlink" Target="https://1yar.tv/gallery/news/2022/02/216617/voyna_s_feykami.jpe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6wAQCHur6i0" TargetMode="External"/><Relationship Id="rId2" Type="http://schemas.openxmlformats.org/officeDocument/2006/relationships/hyperlink" Target="https://youtu.be/9U2xEknbfao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4"/>
          <a:stretch/>
        </p:blipFill>
        <p:spPr bwMode="auto">
          <a:xfrm>
            <a:off x="-19488" y="-26224"/>
            <a:ext cx="916348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292080" y="404664"/>
            <a:ext cx="3819695" cy="504056"/>
          </a:xfrm>
        </p:spPr>
        <p:txBody>
          <a:bodyPr>
            <a:normAutofit/>
          </a:bodyPr>
          <a:lstStyle/>
          <a:p>
            <a:pPr algn="just"/>
            <a:endParaRPr lang="ru-RU" sz="2400" dirty="0"/>
          </a:p>
          <a:p>
            <a:endParaRPr lang="ru-RU" sz="2400" dirty="0" smtClean="0"/>
          </a:p>
        </p:txBody>
      </p:sp>
      <p:sp>
        <p:nvSpPr>
          <p:cNvPr id="9" name="Подзаголовок 5"/>
          <p:cNvSpPr txBox="1">
            <a:spLocks/>
          </p:cNvSpPr>
          <p:nvPr/>
        </p:nvSpPr>
        <p:spPr>
          <a:xfrm>
            <a:off x="5724128" y="332656"/>
            <a:ext cx="3419872" cy="2473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4800" b="1" dirty="0" smtClean="0">
                <a:solidFill>
                  <a:srgbClr val="FF0000"/>
                </a:solidFill>
              </a:rPr>
              <a:t>НЕТ! </a:t>
            </a:r>
          </a:p>
          <a:p>
            <a:pPr algn="just"/>
            <a:r>
              <a:rPr lang="ru-RU" sz="4800" b="1" dirty="0" err="1" smtClean="0">
                <a:solidFill>
                  <a:srgbClr val="FF0000"/>
                </a:solidFill>
              </a:rPr>
              <a:t>Фейковым</a:t>
            </a:r>
            <a:r>
              <a:rPr lang="ru-RU" sz="4800" b="1" dirty="0" smtClean="0">
                <a:solidFill>
                  <a:srgbClr val="FF0000"/>
                </a:solidFill>
              </a:rPr>
              <a:t> новостям! 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10" name="Подзаголовок 5"/>
          <p:cNvSpPr txBox="1">
            <a:spLocks/>
          </p:cNvSpPr>
          <p:nvPr/>
        </p:nvSpPr>
        <p:spPr>
          <a:xfrm>
            <a:off x="6295904" y="692696"/>
            <a:ext cx="2848096" cy="1201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11" name="Подзаголовок 5"/>
          <p:cNvSpPr txBox="1">
            <a:spLocks/>
          </p:cNvSpPr>
          <p:nvPr/>
        </p:nvSpPr>
        <p:spPr>
          <a:xfrm>
            <a:off x="6156176" y="2204864"/>
            <a:ext cx="2848096" cy="600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42762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057"/>
            <a:ext cx="8640960" cy="1143000"/>
          </a:xfrm>
        </p:spPr>
        <p:txBody>
          <a:bodyPr/>
          <a:lstStyle/>
          <a:p>
            <a:r>
              <a:rPr lang="ru-RU" b="1" dirty="0" smtClean="0"/>
              <a:t>Правда </a:t>
            </a:r>
            <a:endParaRPr lang="ru-RU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" t="12872" r="1817" b="12506"/>
          <a:stretch/>
        </p:blipFill>
        <p:spPr bwMode="auto">
          <a:xfrm>
            <a:off x="323528" y="1340768"/>
            <a:ext cx="8496944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18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864096"/>
          </a:xfrm>
        </p:spPr>
        <p:txBody>
          <a:bodyPr>
            <a:normAutofit fontScale="90000"/>
          </a:bodyPr>
          <a:lstStyle/>
          <a:p>
            <a:r>
              <a:rPr lang="ru-RU" dirty="0"/>
              <a:t>Атака на остров </a:t>
            </a:r>
            <a:r>
              <a:rPr lang="ru-RU" dirty="0" err="1"/>
              <a:t>Змеи́ный</a:t>
            </a:r>
            <a:r>
              <a:rPr lang="ru-RU" dirty="0"/>
              <a:t>.</a:t>
            </a:r>
            <a:br>
              <a:rPr lang="ru-RU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568952" cy="319695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 Украинские СМИ. Боевые </a:t>
            </a:r>
            <a:r>
              <a:rPr lang="ru-RU" dirty="0"/>
              <a:t>действия, произошедшие между Вооружёнными силами Российской Федерации (ВС РФ) и приграничным гарнизоном Вооружённых сил Украины (ВСУ) на острове Змеином 24 февраля 2022 года в ходе вторжения России на Украину</a:t>
            </a:r>
            <a:r>
              <a:rPr lang="ru-RU" dirty="0" smtClean="0"/>
              <a:t>. 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Выступление </a:t>
            </a:r>
            <a:r>
              <a:rPr lang="ru-RU" dirty="0"/>
              <a:t>Зеленского о том, что </a:t>
            </a:r>
            <a:r>
              <a:rPr lang="ru-RU" dirty="0" smtClean="0"/>
              <a:t>в результате этого боя, украинские </a:t>
            </a:r>
            <a:r>
              <a:rPr lang="ru-RU" dirty="0"/>
              <a:t>пограничники погибли на острове </a:t>
            </a:r>
            <a:r>
              <a:rPr lang="ru-RU" dirty="0" smtClean="0"/>
              <a:t>Змеиный. Всех их представят  </a:t>
            </a:r>
            <a:r>
              <a:rPr lang="ru-RU" dirty="0"/>
              <a:t>посмертно к государственной награде</a:t>
            </a:r>
            <a:r>
              <a:rPr lang="ru-RU" dirty="0" smtClean="0"/>
              <a:t>. </a:t>
            </a:r>
            <a:endParaRPr lang="ru-RU" dirty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	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5" r="10491"/>
          <a:stretch/>
        </p:blipFill>
        <p:spPr bwMode="auto">
          <a:xfrm>
            <a:off x="2238232" y="3609156"/>
            <a:ext cx="4981433" cy="324884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07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8636"/>
            <a:ext cx="8892480" cy="4696508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/>
              <a:t>Что случилось на самом деле</a:t>
            </a:r>
            <a:r>
              <a:rPr lang="ru-RU" sz="3100" b="1" dirty="0" smtClean="0"/>
              <a:t>?</a:t>
            </a:r>
            <a:br>
              <a:rPr lang="ru-RU" sz="3100" b="1" dirty="0" smtClean="0"/>
            </a:br>
            <a:r>
              <a:rPr lang="ru-RU" sz="3100" b="1" dirty="0" smtClean="0"/>
              <a:t>82</a:t>
            </a:r>
            <a:r>
              <a:rPr lang="ru-RU" sz="3100" dirty="0"/>
              <a:t> </a:t>
            </a:r>
            <a:r>
              <a:rPr lang="ru-RU" sz="3100" b="1" dirty="0"/>
              <a:t>человека</a:t>
            </a:r>
            <a:r>
              <a:rPr lang="ru-RU" sz="3100" dirty="0"/>
              <a:t> "добровольно сдались подразделению российских вооруженных сил". При этом Москва не упоминала о том, что по острову </a:t>
            </a:r>
            <a:r>
              <a:rPr lang="ru-RU" sz="3100" b="1" dirty="0"/>
              <a:t>был</a:t>
            </a:r>
            <a:r>
              <a:rPr lang="ru-RU" sz="3100" dirty="0"/>
              <a:t> нанесен удар, или о жертвах среди военных.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Украинские </a:t>
            </a:r>
            <a:r>
              <a:rPr lang="ru-RU" sz="3100" dirty="0"/>
              <a:t>военные пояснили, что потеряли связь с островом, и потому решили, что все его защитники погибли</a:t>
            </a:r>
            <a:r>
              <a:rPr lang="ru-RU" sz="3100" dirty="0" smtClean="0"/>
              <a:t>.</a:t>
            </a:r>
            <a:br>
              <a:rPr lang="ru-RU" sz="3100" dirty="0" smtClean="0"/>
            </a:br>
            <a:r>
              <a:rPr lang="ru-RU" sz="3100" dirty="0" smtClean="0"/>
              <a:t>25 февраля 2022 года. </a:t>
            </a:r>
            <a:r>
              <a:rPr lang="ru-RU" b="1" dirty="0" smtClean="0"/>
              <a:t> 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" t="13523" r="15374" b="5337"/>
          <a:stretch/>
        </p:blipFill>
        <p:spPr bwMode="auto">
          <a:xfrm>
            <a:off x="3654942" y="3074252"/>
            <a:ext cx="5489058" cy="378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265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/>
              <a:t>Как распознать </a:t>
            </a:r>
            <a:r>
              <a:rPr lang="ru-RU" sz="4000" b="1" dirty="0" err="1"/>
              <a:t>фейк</a:t>
            </a:r>
            <a:r>
              <a:rPr lang="ru-RU" sz="4000" b="1" dirty="0"/>
              <a:t>: базовые правила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 fontAlgn="base"/>
            <a:r>
              <a:rPr lang="ru-RU" b="1" dirty="0"/>
              <a:t>отсутствие официального источника информации;</a:t>
            </a:r>
            <a:endParaRPr lang="ru-RU" dirty="0"/>
          </a:p>
          <a:p>
            <a:pPr lvl="0" fontAlgn="base"/>
            <a:r>
              <a:rPr lang="ru-RU" b="1" dirty="0" smtClean="0"/>
              <a:t>абсурдный </a:t>
            </a:r>
            <a:r>
              <a:rPr lang="ru-RU" b="1" dirty="0"/>
              <a:t>или слишком эмоциональный заголовок;</a:t>
            </a:r>
            <a:endParaRPr lang="ru-RU" dirty="0"/>
          </a:p>
          <a:p>
            <a:pPr lvl="0" fontAlgn="base"/>
            <a:r>
              <a:rPr lang="ru-RU" b="1" dirty="0"/>
              <a:t>подозрительный или неизвестный домен сайта</a:t>
            </a:r>
            <a:r>
              <a:rPr lang="ru-RU" dirty="0"/>
              <a:t> </a:t>
            </a:r>
          </a:p>
          <a:p>
            <a:pPr lvl="0" fontAlgn="base"/>
            <a:r>
              <a:rPr lang="ru-RU" b="1" dirty="0"/>
              <a:t>материал без авторства;</a:t>
            </a:r>
            <a:endParaRPr lang="ru-RU" dirty="0"/>
          </a:p>
          <a:p>
            <a:pPr lvl="0" fontAlgn="base"/>
            <a:r>
              <a:rPr lang="ru-RU" b="1" dirty="0"/>
              <a:t>однобокий стиль подачи, наличие только одной точки зрения, её навязывание читателям;</a:t>
            </a:r>
            <a:endParaRPr lang="ru-RU" dirty="0"/>
          </a:p>
          <a:p>
            <a:pPr lvl="0" fontAlgn="base"/>
            <a:r>
              <a:rPr lang="ru-RU" b="1" dirty="0"/>
              <a:t>сомнительные факты, передёргивание событий, старые фотографии, которые выдают за актуальные.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515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Отсутствие первоисточника информации</a:t>
            </a:r>
            <a:br>
              <a:rPr lang="ru-RU" b="1" dirty="0"/>
            </a:br>
            <a:endParaRPr lang="ru-RU" dirty="0"/>
          </a:p>
        </p:txBody>
      </p:sp>
      <p:pic>
        <p:nvPicPr>
          <p:cNvPr id="8" name="Содержимое 7" descr="image13-1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1196752"/>
            <a:ext cx="6984776" cy="3777974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1403648" y="5157192"/>
            <a:ext cx="6336704" cy="1440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400" dirty="0" smtClean="0"/>
              <a:t>При </a:t>
            </a:r>
            <a:r>
              <a:rPr lang="ru-RU" sz="2400" dirty="0"/>
              <a:t>этом не </a:t>
            </a:r>
            <a:r>
              <a:rPr lang="ru-RU" sz="2400" dirty="0" smtClean="0"/>
              <a:t>указывается </a:t>
            </a:r>
            <a:r>
              <a:rPr lang="ru-RU" sz="2400" dirty="0"/>
              <a:t>район, улица, а также отсутствовал официальный источник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348391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dirty="0" smtClean="0"/>
              <a:t>Псевдоэкспертность </a:t>
            </a:r>
            <a:endParaRPr lang="ru-RU" dirty="0"/>
          </a:p>
        </p:txBody>
      </p:sp>
      <p:pic>
        <p:nvPicPr>
          <p:cNvPr id="5" name="Содержимое 4" descr="image9-1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980729"/>
            <a:ext cx="7920880" cy="5525124"/>
          </a:xfrm>
        </p:spPr>
      </p:pic>
    </p:spTree>
    <p:extLst>
      <p:ext uri="{BB962C8B-B14F-4D97-AF65-F5344CB8AC3E}">
        <p14:creationId xmlns:p14="http://schemas.microsoft.com/office/powerpoint/2010/main" val="393687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8636"/>
            <a:ext cx="8568952" cy="1143000"/>
          </a:xfrm>
        </p:spPr>
        <p:txBody>
          <a:bodyPr>
            <a:normAutofit/>
          </a:bodyPr>
          <a:lstStyle/>
          <a:p>
            <a:r>
              <a:rPr lang="ru-RU" b="1" dirty="0"/>
              <a:t>сайт</a:t>
            </a:r>
            <a:r>
              <a:rPr lang="ru-RU" b="1" dirty="0" smtClean="0"/>
              <a:t>: </a:t>
            </a:r>
            <a:r>
              <a:rPr lang="ru-RU" b="1" dirty="0" err="1" smtClean="0"/>
              <a:t>войнасфейками.рф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254888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Проверять </a:t>
            </a:r>
            <a:r>
              <a:rPr lang="ru-RU" dirty="0"/>
              <a:t>все фальсификации решила группа владельцев и администраторов нескольких неполитических телеграмм-каналов. И делиться результатами своих проверок.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56992"/>
            <a:ext cx="5478593" cy="329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805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0" b="6863"/>
          <a:stretch/>
        </p:blipFill>
        <p:spPr bwMode="auto">
          <a:xfrm>
            <a:off x="-252536" y="116632"/>
            <a:ext cx="9649071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51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Ответственность за распространение </a:t>
            </a:r>
            <a:r>
              <a:rPr lang="ru-RU" b="1" dirty="0" err="1"/>
              <a:t>фейков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1"/>
            <a:ext cx="8640960" cy="262088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Помните, что распространение «</a:t>
            </a:r>
            <a:r>
              <a:rPr lang="ru-RU" dirty="0" err="1"/>
              <a:t>фейков</a:t>
            </a:r>
            <a:r>
              <a:rPr lang="ru-RU" dirty="0"/>
              <a:t>» может привести к серьезным последствиям. В Госдуме сейчас на рассмотрении поправки о лишении свободы за </a:t>
            </a:r>
            <a:r>
              <a:rPr lang="ru-RU" dirty="0" err="1"/>
              <a:t>фейки</a:t>
            </a:r>
            <a:r>
              <a:rPr lang="ru-RU" dirty="0"/>
              <a:t> о Вооруженных силах РФ.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636722"/>
            <a:ext cx="4464496" cy="320168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51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24936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	</a:t>
            </a:r>
            <a:r>
              <a:rPr lang="ru-RU" sz="2200" b="1" dirty="0" smtClean="0">
                <a:solidFill>
                  <a:srgbClr val="FF0000"/>
                </a:solidFill>
              </a:rPr>
              <a:t>С </a:t>
            </a:r>
            <a:r>
              <a:rPr lang="ru-RU" sz="2200" b="1" dirty="0">
                <a:solidFill>
                  <a:srgbClr val="FF0000"/>
                </a:solidFill>
              </a:rPr>
              <a:t>01 апреля 2020 года</a:t>
            </a:r>
            <a:r>
              <a:rPr lang="ru-RU" sz="2200" b="1" dirty="0"/>
              <a:t> Федеральным законом введена </a:t>
            </a:r>
            <a:r>
              <a:rPr lang="ru-RU" sz="2200" b="1" dirty="0">
                <a:solidFill>
                  <a:srgbClr val="FF0000"/>
                </a:solidFill>
              </a:rPr>
              <a:t>уголовная ответственность</a:t>
            </a:r>
            <a:r>
              <a:rPr lang="ru-RU" sz="2200" b="1" dirty="0"/>
              <a:t> за распространение таких новостей. Если это угрожает безопасности людей или </a:t>
            </a:r>
            <a:r>
              <a:rPr lang="ru-RU" sz="2200" b="1" dirty="0" smtClean="0"/>
              <a:t>причиняет им какой-то </a:t>
            </a:r>
            <a:r>
              <a:rPr lang="ru-RU" sz="2200" b="1" dirty="0"/>
              <a:t>вред</a:t>
            </a:r>
            <a:r>
              <a:rPr lang="ru-RU" sz="2200" b="1" dirty="0" smtClean="0"/>
              <a:t>.</a:t>
            </a:r>
            <a:r>
              <a:rPr lang="ru-RU" sz="2200" b="1" dirty="0"/>
              <a:t/>
            </a:r>
            <a:br>
              <a:rPr lang="ru-RU" sz="2200" b="1" dirty="0"/>
            </a:br>
            <a:endParaRPr lang="ru-RU" sz="2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06916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  Уголовный кодекс Российской Федерации дополнен двумя новыми составами - </a:t>
            </a:r>
            <a:r>
              <a:rPr lang="ru-RU" dirty="0">
                <a:solidFill>
                  <a:srgbClr val="FF0000"/>
                </a:solidFill>
              </a:rPr>
              <a:t>ст. 207.1 и ст. 207.2</a:t>
            </a:r>
            <a:r>
              <a:rPr lang="ru-RU" dirty="0"/>
              <a:t>.  Уголовные дела об указанных преступлениях отнесены к подсудности мирового судьи.</a:t>
            </a:r>
          </a:p>
          <a:p>
            <a:endParaRPr lang="ru-RU" dirty="0"/>
          </a:p>
          <a:p>
            <a:r>
              <a:rPr lang="ru-RU" dirty="0">
                <a:solidFill>
                  <a:srgbClr val="FF0000"/>
                </a:solidFill>
              </a:rPr>
              <a:t>Статья 207.1 УК РФ </a:t>
            </a:r>
            <a:r>
              <a:rPr lang="ru-RU" dirty="0"/>
              <a:t>предусматривает уголовную ответственность за публичное распространение заведомо ложной информации об обстоятельствах, представляющих угрозу жизни и безопасности граждан, и (или) о принимаемых мерах по обеспечению безопасности населения и территорий, приемах и способах защиты от указанных обстоятельств.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Наказание: </a:t>
            </a:r>
            <a:r>
              <a:rPr lang="ru-RU" dirty="0">
                <a:solidFill>
                  <a:srgbClr val="FF0000"/>
                </a:solidFill>
              </a:rPr>
              <a:t>штраф в размере от 300 до 700 тыс. руб., обязательные работы на срок до 360 часов, исправительные работы на срок до 1 </a:t>
            </a:r>
            <a:r>
              <a:rPr lang="ru-RU" dirty="0" smtClean="0">
                <a:solidFill>
                  <a:srgbClr val="FF0000"/>
                </a:solidFill>
              </a:rPr>
              <a:t>года или </a:t>
            </a:r>
            <a:r>
              <a:rPr lang="ru-RU" dirty="0">
                <a:solidFill>
                  <a:srgbClr val="FF0000"/>
                </a:solidFill>
              </a:rPr>
              <a:t>ограничение свободы на срок до 3 лет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 Под публичным распространением понимаются сообщения под видом достоверных в средствах массовой информации, в информационно-телекоммуникационных сетях, на митингах, лекциях, через мессенджеры и другими способами.</a:t>
            </a:r>
          </a:p>
          <a:p>
            <a:endParaRPr lang="ru-RU" dirty="0"/>
          </a:p>
          <a:p>
            <a:r>
              <a:rPr lang="ru-RU" dirty="0">
                <a:solidFill>
                  <a:srgbClr val="FF0000"/>
                </a:solidFill>
              </a:rPr>
              <a:t>Статьей 207.2 УК РФ </a:t>
            </a:r>
            <a:r>
              <a:rPr lang="ru-RU" dirty="0"/>
              <a:t>предусмотрена уголовная ответственность за публичное распространение под видом достоверных сообщений заведомо ложной общественно значимой информации, повлекшее по неосторожности причинение вреда здоровью человека, смерть человека или иные тяжкие последствия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Под </a:t>
            </a:r>
            <a:r>
              <a:rPr lang="ru-RU" dirty="0"/>
              <a:t>общественно значимой информацией понимается информация, которая удовлетворяет потребности граждан в знании и понимании общественных процессов.</a:t>
            </a:r>
          </a:p>
          <a:p>
            <a:pPr marL="0" indent="0">
              <a:buNone/>
            </a:pPr>
            <a:r>
              <a:rPr lang="ru-RU" dirty="0" smtClean="0"/>
              <a:t>Наказание</a:t>
            </a:r>
            <a:r>
              <a:rPr lang="ru-RU" dirty="0"/>
              <a:t>: </a:t>
            </a:r>
            <a:r>
              <a:rPr lang="ru-RU" dirty="0">
                <a:solidFill>
                  <a:srgbClr val="FF0000"/>
                </a:solidFill>
              </a:rPr>
              <a:t>штраф в размере от 700 тыс. до 2 млн руб., исправительных работ на срок до 2 лет, принудительных работ на срок до 5 лет либо лишения свободы на тот же срок.</a:t>
            </a:r>
          </a:p>
        </p:txBody>
      </p:sp>
    </p:spTree>
    <p:extLst>
      <p:ext uri="{BB962C8B-B14F-4D97-AF65-F5344CB8AC3E}">
        <p14:creationId xmlns:p14="http://schemas.microsoft.com/office/powerpoint/2010/main" val="178981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34320"/>
            <a:ext cx="8892480" cy="1143000"/>
          </a:xfrm>
        </p:spPr>
        <p:txBody>
          <a:bodyPr/>
          <a:lstStyle/>
          <a:p>
            <a:r>
              <a:rPr lang="ru-RU" b="1" dirty="0"/>
              <a:t>Что такое «</a:t>
            </a:r>
            <a:r>
              <a:rPr lang="ru-RU" b="1" dirty="0" err="1"/>
              <a:t>фейки</a:t>
            </a:r>
            <a:r>
              <a:rPr lang="ru-RU" b="1" dirty="0"/>
              <a:t>»?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7"/>
            <a:ext cx="8784976" cy="302433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/>
              <a:t>Термин </a:t>
            </a:r>
            <a:r>
              <a:rPr lang="ru-RU" sz="2400" dirty="0"/>
              <a:t>«</a:t>
            </a:r>
            <a:r>
              <a:rPr lang="ru-RU" sz="2400" dirty="0" err="1"/>
              <a:t>фейковые</a:t>
            </a:r>
            <a:r>
              <a:rPr lang="ru-RU" sz="2400" dirty="0"/>
              <a:t> новости» </a:t>
            </a:r>
            <a:r>
              <a:rPr lang="ru-RU" sz="2400" dirty="0" smtClean="0"/>
              <a:t>это </a:t>
            </a:r>
            <a:r>
              <a:rPr lang="ru-RU" sz="2400" dirty="0"/>
              <a:t>информационные «</a:t>
            </a:r>
            <a:r>
              <a:rPr lang="ru-RU" sz="2400" dirty="0" err="1"/>
              <a:t>вбросы</a:t>
            </a:r>
            <a:r>
              <a:rPr lang="ru-RU" sz="2400" dirty="0" smtClean="0"/>
              <a:t>», которые зачастую </a:t>
            </a:r>
            <a:r>
              <a:rPr lang="ru-RU" sz="2400" dirty="0"/>
              <a:t>появляются в социальных сетях, в </a:t>
            </a:r>
            <a:r>
              <a:rPr lang="ru-RU" sz="2400" dirty="0" err="1"/>
              <a:t>телеграмканалах</a:t>
            </a:r>
            <a:r>
              <a:rPr lang="ru-RU" sz="2400" dirty="0"/>
              <a:t>, а также  в авторитетных СМИ.</a:t>
            </a:r>
          </a:p>
          <a:p>
            <a:pPr marL="0" indent="0" algn="just">
              <a:buNone/>
            </a:pPr>
            <a:r>
              <a:rPr lang="ru-RU" sz="2400" dirty="0" smtClean="0"/>
              <a:t> </a:t>
            </a:r>
            <a:r>
              <a:rPr lang="ru-RU" sz="2400" dirty="0"/>
              <a:t>Говоря простым </a:t>
            </a:r>
            <a:r>
              <a:rPr lang="ru-RU" sz="2400" dirty="0" smtClean="0"/>
              <a:t>языком - это распространение ложной информации, </a:t>
            </a:r>
            <a:r>
              <a:rPr lang="ru-RU" sz="2400" dirty="0"/>
              <a:t>которая не соответствует действительности. 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73016"/>
            <a:ext cx="5825067" cy="31409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95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08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Как </a:t>
            </a:r>
            <a:r>
              <a:rPr lang="ru-RU" dirty="0" smtClean="0"/>
              <a:t>обезопасить себя </a:t>
            </a:r>
            <a:r>
              <a:rPr lang="ru-RU" dirty="0"/>
              <a:t>от «</a:t>
            </a:r>
            <a:r>
              <a:rPr lang="ru-RU" dirty="0" err="1"/>
              <a:t>фейков</a:t>
            </a:r>
            <a:r>
              <a:rPr lang="ru-RU" dirty="0"/>
              <a:t>»?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38904"/>
            <a:ext cx="6048672" cy="5602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/>
              <a:t>1. Смотрите на источник новости. </a:t>
            </a:r>
            <a:r>
              <a:rPr lang="ru-RU" sz="1400" b="1" dirty="0" smtClean="0"/>
              <a:t>У каждой </a:t>
            </a:r>
            <a:r>
              <a:rPr lang="ru-RU" sz="1400" b="1" dirty="0"/>
              <a:t>новости должен быть источник: конкретный человек или официальная организация.</a:t>
            </a:r>
          </a:p>
          <a:p>
            <a:pPr marL="0" indent="0">
              <a:buNone/>
            </a:pPr>
            <a:endParaRPr lang="ru-RU" sz="1400" b="1" dirty="0"/>
          </a:p>
          <a:p>
            <a:pPr marL="0" indent="0">
              <a:buNone/>
            </a:pPr>
            <a:r>
              <a:rPr lang="ru-RU" sz="1400" b="1" dirty="0"/>
              <a:t>2. Смотрите на заголовок. Обычно «желтые» новости видно сразу – они буквально кричат о своей важности громкими заголовками. Но на самом деле цель таких сайтов – лишь набрать кучу просмотров.</a:t>
            </a:r>
          </a:p>
          <a:p>
            <a:pPr marL="0" indent="0">
              <a:buNone/>
            </a:pPr>
            <a:endParaRPr lang="ru-RU" sz="1400" b="1" dirty="0"/>
          </a:p>
          <a:p>
            <a:pPr marL="0" indent="0">
              <a:buNone/>
            </a:pPr>
            <a:r>
              <a:rPr lang="ru-RU" sz="1400" b="1" dirty="0"/>
              <a:t>3. Каждое фото можно проверить. Например, через Яндекс</a:t>
            </a:r>
            <a:r>
              <a:rPr lang="ru-RU" sz="1400" b="1" dirty="0" smtClean="0"/>
              <a:t>. Фото </a:t>
            </a:r>
            <a:r>
              <a:rPr lang="ru-RU" sz="1400" b="1" dirty="0"/>
              <a:t>можно узнать, уникальное ли оно или уже где-то публиковалось ранее.</a:t>
            </a:r>
          </a:p>
          <a:p>
            <a:pPr marL="0" indent="0">
              <a:buNone/>
            </a:pPr>
            <a:endParaRPr lang="ru-RU" sz="1400" b="1" dirty="0"/>
          </a:p>
          <a:p>
            <a:pPr marL="0" indent="0">
              <a:buNone/>
            </a:pPr>
            <a:r>
              <a:rPr lang="ru-RU" sz="1400" b="1" dirty="0"/>
              <a:t>4. Узнать, насколько изображение подверглось цифровой обработке, можно через сайт </a:t>
            </a:r>
            <a:r>
              <a:rPr lang="ru-RU" sz="1400" b="1" dirty="0" err="1"/>
              <a:t>FotoForensics</a:t>
            </a:r>
            <a:r>
              <a:rPr lang="ru-RU" sz="1400" b="1" dirty="0"/>
              <a:t>. Он находит «дорисованные» области на изображении или вставленные в него при редактировании. После обработки программа выдает фотографию, где редактируемые фрагменты будут выделяться на фоне других.</a:t>
            </a:r>
          </a:p>
          <a:p>
            <a:pPr marL="0" indent="0">
              <a:buNone/>
            </a:pPr>
            <a:endParaRPr lang="ru-RU" sz="1400" b="1" dirty="0"/>
          </a:p>
          <a:p>
            <a:pPr marL="0" indent="0">
              <a:buNone/>
            </a:pPr>
            <a:r>
              <a:rPr lang="ru-RU" sz="1400" b="1" dirty="0"/>
              <a:t>5. Внимательно смотрите на веб-адрес страницы. Сейчас создаются целые сайты-подделки, которые имитируют крупные независимые российские новостные ресурсы</a:t>
            </a:r>
            <a:r>
              <a:rPr lang="ru-RU" sz="1400" b="1" dirty="0" smtClean="0"/>
              <a:t>.</a:t>
            </a:r>
          </a:p>
          <a:p>
            <a:pPr marL="0" indent="0">
              <a:buNone/>
            </a:pPr>
            <a:r>
              <a:rPr lang="ru-RU" sz="1400" b="1" dirty="0" smtClean="0"/>
              <a:t>6.Главное</a:t>
            </a:r>
            <a:r>
              <a:rPr lang="ru-RU" sz="1400" b="1" dirty="0"/>
              <a:t>! Сохраняйте критическое мышление! Отличить </a:t>
            </a:r>
            <a:r>
              <a:rPr lang="ru-RU" sz="1400" b="1" dirty="0" err="1"/>
              <a:t>фейк</a:t>
            </a:r>
            <a:r>
              <a:rPr lang="ru-RU" sz="1400" b="1" dirty="0"/>
              <a:t> от реальной новости и защититься от мошенничества поможет перепроверка новостей в двух-трех не связанных друг с другом источниках, а также стандартные меры безопасности при пользовании интернетом.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04073"/>
            <a:ext cx="2808312" cy="5446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02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Видеоролики «как распознать </a:t>
            </a:r>
            <a:r>
              <a:rPr lang="ru-RU" b="1" dirty="0" err="1" smtClean="0"/>
              <a:t>фейки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youtu.be/7etHhIf2Hjw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49535"/>
            <a:ext cx="4680520" cy="310338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974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 </a:t>
            </a:r>
            <a:r>
              <a:rPr lang="ru-RU" dirty="0" err="1" smtClean="0"/>
              <a:t>фейковой</a:t>
            </a:r>
            <a:r>
              <a:rPr lang="ru-RU" dirty="0" smtClean="0"/>
              <a:t> фотографии</a:t>
            </a:r>
            <a:endParaRPr lang="ru-RU" dirty="0"/>
          </a:p>
        </p:txBody>
      </p:sp>
      <p:pic>
        <p:nvPicPr>
          <p:cNvPr id="25602" name="Picture 2" descr="Фейковые новости: чем опасны, как появляются и как их отличать от настоящих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528369"/>
            <a:ext cx="9159183" cy="506087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37321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Покрытая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«льдом» Венеция: автор гармонично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соединил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Венеции и снимок озера Байкал</a:t>
            </a:r>
          </a:p>
        </p:txBody>
      </p:sp>
    </p:spTree>
    <p:extLst>
      <p:ext uri="{BB962C8B-B14F-4D97-AF65-F5344CB8AC3E}">
        <p14:creationId xmlns:p14="http://schemas.microsoft.com/office/powerpoint/2010/main" val="153400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12307"/>
            <a:ext cx="8640960" cy="1143000"/>
          </a:xfrm>
        </p:spPr>
        <p:txBody>
          <a:bodyPr/>
          <a:lstStyle/>
          <a:p>
            <a:r>
              <a:rPr lang="ru-RU" b="1" dirty="0" smtClean="0"/>
              <a:t>Интернет ресурсы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040560"/>
          </a:xfrm>
        </p:spPr>
        <p:txBody>
          <a:bodyPr>
            <a:normAutofit fontScale="40000" lnSpcReduction="20000"/>
          </a:bodyPr>
          <a:lstStyle/>
          <a:p>
            <a:r>
              <a:rPr lang="ru-RU" dirty="0" smtClean="0"/>
              <a:t>Изображение 1 </a:t>
            </a:r>
            <a:r>
              <a:rPr lang="ru-RU" dirty="0"/>
              <a:t>слайд [Электронный ресурс]. Режим </a:t>
            </a:r>
            <a:r>
              <a:rPr lang="ru-RU" dirty="0" smtClean="0"/>
              <a:t>доступа: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www.google.com/url?sa=i&amp;url=https%3A%2F%2F360tv.ru%2Fnews%2Ftekst%2Fepoha-obmana%2F&amp;psig=AOvVaw1QIsEgLyrEzO6syHFskcGk&amp;ust=1647158869310000&amp;source=images&amp;cd=vfe&amp;ved=0CAsQjRxqFwoTCKCjkYuPwPYCFQAAAAAdAAAAABAN</a:t>
            </a:r>
            <a:endParaRPr lang="ru-RU" dirty="0" smtClean="0"/>
          </a:p>
          <a:p>
            <a:r>
              <a:rPr lang="ru-RU" dirty="0" smtClean="0"/>
              <a:t>Изображение </a:t>
            </a:r>
            <a:r>
              <a:rPr lang="ru-RU" dirty="0"/>
              <a:t>слайд </a:t>
            </a:r>
            <a:r>
              <a:rPr lang="ru-RU" dirty="0" smtClean="0"/>
              <a:t>2</a:t>
            </a:r>
            <a:r>
              <a:rPr lang="ru-RU" dirty="0"/>
              <a:t> [Электронный ресурс]. Режим доступа: </a:t>
            </a:r>
            <a:r>
              <a:rPr lang="ru-RU" dirty="0" smtClean="0"/>
              <a:t> </a:t>
            </a:r>
            <a:r>
              <a:rPr lang="en-US" dirty="0">
                <a:hlinkClick r:id="rId3"/>
              </a:rPr>
              <a:t>https://www.susu.ru/ru/news/2020/02/23/v-sostoitsya-otkrytaya-lekciya-na-temu-feykovye-novosti-kreativnoe-reshenie-ili</a:t>
            </a:r>
            <a:endParaRPr lang="ru-RU" dirty="0"/>
          </a:p>
          <a:p>
            <a:r>
              <a:rPr lang="ru-RU" dirty="0"/>
              <a:t>Изображение слайд 3  [Электронный ресурс]. Режим доступа: 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://kfund-media.com/ru/ynnovatsyy-na-zavtrak-fejkovye-novosty-kyberataky-y-gdpr/</a:t>
            </a:r>
            <a:endParaRPr lang="ru-RU" dirty="0"/>
          </a:p>
          <a:p>
            <a:r>
              <a:rPr lang="ru-RU" dirty="0"/>
              <a:t>Изображение слайд 4   [Электронный ресурс]. Режим доступа: </a:t>
            </a:r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youcontrol.com.ua/images/blog/cf27d9f6e04aac931b4b03ba6f4d0ce2.png</a:t>
            </a:r>
            <a:endParaRPr lang="ru-RU" dirty="0" smtClean="0"/>
          </a:p>
          <a:p>
            <a:r>
              <a:rPr lang="ru-RU" dirty="0" smtClean="0"/>
              <a:t>Изображение слайд 6 </a:t>
            </a:r>
            <a:r>
              <a:rPr lang="ru-RU" dirty="0"/>
              <a:t> [Электронный ресурс]. Режим доступа: </a:t>
            </a:r>
            <a:r>
              <a:rPr lang="en-US" dirty="0" smtClean="0">
                <a:hlinkClick r:id="rId6"/>
              </a:rPr>
              <a:t>https</a:t>
            </a:r>
            <a:r>
              <a:rPr lang="en-US" dirty="0">
                <a:hlinkClick r:id="rId6"/>
              </a:rPr>
              <a:t>://</a:t>
            </a:r>
            <a:r>
              <a:rPr lang="en-US" dirty="0" smtClean="0">
                <a:hlinkClick r:id="rId6"/>
              </a:rPr>
              <a:t>www.google.com/url?sa=i&amp;url=https%3A%2F%2Fnews.itmo.ru%2Fru%2Fstartups_and_business%2Finnovations%2Fnews%2F9890%2F&amp;psig=AOvVaw1QIsEgLyrEzO6syHFskcGk&amp;ust=1647158869310000&amp;source=images&amp;cd=vfe&amp;ved=0CAsQjRxqFwoTCKCjkYuPwPYCFQAAAAAdAAAAABAY</a:t>
            </a:r>
            <a:endParaRPr lang="ru-RU" dirty="0" smtClean="0"/>
          </a:p>
          <a:p>
            <a:r>
              <a:rPr lang="ru-RU" dirty="0" smtClean="0"/>
              <a:t>ИЗОБРАЖЕНИЕ </a:t>
            </a:r>
            <a:r>
              <a:rPr lang="ru-RU" dirty="0"/>
              <a:t>СЛАЙД 9  [Электронный ресурс]. Режим доступа: </a:t>
            </a:r>
            <a:r>
              <a:rPr lang="en-US" dirty="0" smtClean="0">
                <a:hlinkClick r:id="rId7"/>
              </a:rPr>
              <a:t>https</a:t>
            </a:r>
            <a:r>
              <a:rPr lang="en-US" dirty="0">
                <a:hlinkClick r:id="rId7"/>
              </a:rPr>
              <a:t>://img04.rl0.ru/afisha/e1200x600i/daily.afisha.ru/uploads/images/3/41/341479f93821324e86ecd28daea4ad3d.png</a:t>
            </a:r>
            <a:endParaRPr lang="ru-RU" dirty="0"/>
          </a:p>
          <a:p>
            <a:r>
              <a:rPr lang="ru-RU" dirty="0" smtClean="0"/>
              <a:t>Скриншот слайд 10</a:t>
            </a:r>
            <a:r>
              <a:rPr lang="ru-RU" dirty="0"/>
              <a:t> [Электронный ресурс]. Режим доступа: </a:t>
            </a:r>
            <a:r>
              <a:rPr lang="ru-RU" dirty="0" smtClean="0"/>
              <a:t> </a:t>
            </a:r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ria.ru/20220224/pogranichniki-1774785144.html</a:t>
            </a:r>
            <a:r>
              <a:rPr lang="ru-RU" dirty="0" smtClean="0"/>
              <a:t> </a:t>
            </a:r>
          </a:p>
          <a:p>
            <a:r>
              <a:rPr lang="ru-RU" dirty="0" smtClean="0"/>
              <a:t>ЛОГОТИП сайта война с </a:t>
            </a:r>
            <a:r>
              <a:rPr lang="ru-RU" dirty="0" err="1" smtClean="0"/>
              <a:t>фейками</a:t>
            </a:r>
            <a:r>
              <a:rPr lang="ru-RU" dirty="0" smtClean="0"/>
              <a:t> слайд  11</a:t>
            </a:r>
            <a:r>
              <a:rPr lang="ru-RU" dirty="0"/>
              <a:t> [Электронный ресурс]. Режим доступа: </a:t>
            </a:r>
            <a:r>
              <a:rPr lang="ru-RU" dirty="0" smtClean="0"/>
              <a:t> </a:t>
            </a:r>
            <a:r>
              <a:rPr lang="en-US" dirty="0">
                <a:hlinkClick r:id="rId9"/>
              </a:rPr>
              <a:t>https://</a:t>
            </a:r>
            <a:r>
              <a:rPr lang="en-US" dirty="0" smtClean="0">
                <a:hlinkClick r:id="rId9"/>
              </a:rPr>
              <a:t>1yar.tv/gallery/news/2022/02/216617/voyna_s_feykami.jpeg</a:t>
            </a:r>
            <a:r>
              <a:rPr lang="ru-RU" dirty="0" smtClean="0"/>
              <a:t> </a:t>
            </a:r>
          </a:p>
          <a:p>
            <a:r>
              <a:rPr lang="ru-RU" dirty="0" smtClean="0"/>
              <a:t>Изображение слайд 12 </a:t>
            </a:r>
            <a:r>
              <a:rPr lang="ru-RU" dirty="0"/>
              <a:t> [Электронный ресурс]. Режим доступа: </a:t>
            </a:r>
            <a:r>
              <a:rPr lang="en-US" dirty="0" smtClean="0">
                <a:hlinkClick r:id="rId10"/>
              </a:rPr>
              <a:t>https</a:t>
            </a:r>
            <a:r>
              <a:rPr lang="en-US" dirty="0">
                <a:hlinkClick r:id="rId10"/>
              </a:rPr>
              <a:t>://xn--80aaenqccitej3b1b.xn--p1ai</a:t>
            </a:r>
            <a:r>
              <a:rPr lang="en-US" dirty="0" smtClean="0">
                <a:hlinkClick r:id="rId10"/>
              </a:rPr>
              <a:t>/</a:t>
            </a:r>
            <a:endParaRPr lang="ru-RU" dirty="0" smtClean="0"/>
          </a:p>
          <a:p>
            <a:r>
              <a:rPr lang="ru-RU" dirty="0" smtClean="0"/>
              <a:t>Изображение слайд 13 </a:t>
            </a:r>
            <a:r>
              <a:rPr lang="ru-RU" dirty="0"/>
              <a:t> [Электронный ресурс]. Режим доступа: </a:t>
            </a:r>
            <a:r>
              <a:rPr lang="en-US" dirty="0" smtClean="0">
                <a:hlinkClick r:id="rId11"/>
              </a:rPr>
              <a:t>https</a:t>
            </a:r>
            <a:r>
              <a:rPr lang="en-US" dirty="0">
                <a:hlinkClick r:id="rId11"/>
              </a:rPr>
              <a:t>://www.onlinetambov.ru/legislation/za-rasprostranenie-feykovykh-novostey-predusmotrena-otvetstvennost</a:t>
            </a:r>
            <a:r>
              <a:rPr lang="en-US" dirty="0" smtClean="0">
                <a:hlinkClick r:id="rId11"/>
              </a:rPr>
              <a:t>/</a:t>
            </a:r>
            <a:endParaRPr lang="ru-RU" dirty="0" smtClean="0"/>
          </a:p>
          <a:p>
            <a:r>
              <a:rPr lang="ru-RU" dirty="0" smtClean="0"/>
              <a:t>Изображение слайд 15</a:t>
            </a:r>
            <a:r>
              <a:rPr lang="ru-RU" dirty="0"/>
              <a:t> [Электронный ресурс]. Режим доступа: </a:t>
            </a:r>
            <a:r>
              <a:rPr lang="ru-RU" dirty="0" smtClean="0"/>
              <a:t> </a:t>
            </a:r>
            <a:r>
              <a:rPr lang="en-US" dirty="0" smtClean="0">
                <a:hlinkClick r:id="rId12"/>
              </a:rPr>
              <a:t>http</a:t>
            </a:r>
            <a:r>
              <a:rPr lang="en-US" dirty="0">
                <a:hlinkClick r:id="rId12"/>
              </a:rPr>
              <a:t>://</a:t>
            </a:r>
            <a:r>
              <a:rPr lang="en-US" dirty="0" smtClean="0">
                <a:hlinkClick r:id="rId12"/>
              </a:rPr>
              <a:t>rapsinews.ru/human_rights_protection_mm/20200409/305692911.html</a:t>
            </a:r>
            <a:endParaRPr lang="ru-RU" dirty="0" smtClean="0"/>
          </a:p>
          <a:p>
            <a:r>
              <a:rPr lang="ru-RU" dirty="0" smtClean="0"/>
              <a:t>Изображение слайд 16</a:t>
            </a:r>
            <a:r>
              <a:rPr lang="ru-RU" dirty="0"/>
              <a:t> [Электронный ресурс]. Режим доступа: </a:t>
            </a:r>
            <a:r>
              <a:rPr lang="ru-RU" dirty="0" smtClean="0"/>
              <a:t> </a:t>
            </a:r>
            <a:r>
              <a:rPr lang="en-US" dirty="0">
                <a:hlinkClick r:id="rId13"/>
              </a:rPr>
              <a:t>https://</a:t>
            </a:r>
            <a:r>
              <a:rPr lang="en-US" dirty="0" smtClean="0">
                <a:hlinkClick r:id="rId13"/>
              </a:rPr>
              <a:t>encrypted-tbn0.gstatic.com/images?q=tbn:ANd9GcSXGBaCLRv4HzmoQsC0h_tlBqnR6ps-Fyi5fjb7rv5viKcNj2orXXwlx4QvjrxM2RfChVU&amp;usqp=CAU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955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143000"/>
          </a:xfrm>
        </p:spPr>
        <p:txBody>
          <a:bodyPr/>
          <a:lstStyle/>
          <a:p>
            <a:r>
              <a:rPr lang="ru-RU" b="1" dirty="0"/>
              <a:t>Как </a:t>
            </a:r>
            <a:r>
              <a:rPr lang="ru-RU" b="1" dirty="0" smtClean="0"/>
              <a:t>создаются </a:t>
            </a:r>
            <a:r>
              <a:rPr lang="ru-RU" b="1" dirty="0" err="1" smtClean="0"/>
              <a:t>фейки</a:t>
            </a:r>
            <a:r>
              <a:rPr lang="ru-RU" b="1" dirty="0"/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2565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 err="1" smtClean="0"/>
              <a:t>Фейковые</a:t>
            </a:r>
            <a:r>
              <a:rPr lang="ru-RU" dirty="0" smtClean="0"/>
              <a:t> </a:t>
            </a:r>
            <a:r>
              <a:rPr lang="ru-RU" dirty="0"/>
              <a:t>новости создаются </a:t>
            </a:r>
            <a:r>
              <a:rPr lang="ru-RU" dirty="0" smtClean="0"/>
              <a:t>для  </a:t>
            </a:r>
            <a:r>
              <a:rPr lang="ru-RU" dirty="0"/>
              <a:t>манипуляции </a:t>
            </a:r>
            <a:r>
              <a:rPr lang="ru-RU" dirty="0" smtClean="0"/>
              <a:t>людьми. Часто </a:t>
            </a:r>
            <a:r>
              <a:rPr lang="ru-RU" dirty="0"/>
              <a:t>они основаны на предрассудках и специально сделаны так, чтобы их трудно было отличить от настоящих новостей. Самое страшное в </a:t>
            </a:r>
            <a:r>
              <a:rPr lang="ru-RU" dirty="0" err="1"/>
              <a:t>фейковых</a:t>
            </a:r>
            <a:r>
              <a:rPr lang="ru-RU" dirty="0"/>
              <a:t> новостях то, что из-за них люди становятся врагами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94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341"/>
            <a:ext cx="8640960" cy="1143000"/>
          </a:xfrm>
        </p:spPr>
        <p:txBody>
          <a:bodyPr>
            <a:normAutofit/>
          </a:bodyPr>
          <a:lstStyle/>
          <a:p>
            <a:r>
              <a:rPr lang="ru-RU" b="1" dirty="0"/>
              <a:t>Зачем их </a:t>
            </a:r>
            <a:r>
              <a:rPr lang="ru-RU" b="1" dirty="0" smtClean="0"/>
              <a:t>распространяют?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53035"/>
            <a:ext cx="8640960" cy="168387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Цели </a:t>
            </a:r>
            <a:r>
              <a:rPr lang="ru-RU" dirty="0" smtClean="0"/>
              <a:t>распространения могут </a:t>
            </a:r>
            <a:r>
              <a:rPr lang="ru-RU" dirty="0"/>
              <a:t>быть разные, но основные: </a:t>
            </a:r>
            <a:r>
              <a:rPr lang="ru-RU" dirty="0" smtClean="0"/>
              <a:t>это получение </a:t>
            </a:r>
            <a:r>
              <a:rPr lang="ru-RU" dirty="0"/>
              <a:t>политической или финансовой </a:t>
            </a:r>
            <a:r>
              <a:rPr lang="ru-RU" dirty="0" smtClean="0"/>
              <a:t>выгоды, а также распространение из-за </a:t>
            </a:r>
            <a:r>
              <a:rPr lang="ru-RU" dirty="0"/>
              <a:t>жажды власти.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84125"/>
            <a:ext cx="7355103" cy="386142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94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Чем опасны </a:t>
            </a:r>
            <a:r>
              <a:rPr lang="ru-RU" b="1" dirty="0" err="1" smtClean="0"/>
              <a:t>фейки</a:t>
            </a:r>
            <a:r>
              <a:rPr lang="ru-RU" b="1" dirty="0" smtClean="0"/>
              <a:t>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90% аудитории не может отличить </a:t>
            </a:r>
            <a:r>
              <a:rPr lang="ru-RU" dirty="0" smtClean="0"/>
              <a:t>достоверные </a:t>
            </a:r>
            <a:r>
              <a:rPr lang="ru-RU" dirty="0"/>
              <a:t>новости от фальшивых</a:t>
            </a:r>
            <a:r>
              <a:rPr lang="ru-RU" dirty="0" smtClean="0"/>
              <a:t>.</a:t>
            </a:r>
          </a:p>
          <a:p>
            <a:r>
              <a:rPr lang="ru-RU" dirty="0"/>
              <a:t>И если одни </a:t>
            </a:r>
            <a:r>
              <a:rPr lang="ru-RU" dirty="0" err="1"/>
              <a:t>фейки</a:t>
            </a:r>
            <a:r>
              <a:rPr lang="ru-RU" dirty="0"/>
              <a:t> условно безвредны, то большая их часть представляет угрозу здоровью людей или является инструментом для манипулирования сознанием.</a:t>
            </a:r>
          </a:p>
        </p:txBody>
      </p:sp>
    </p:spTree>
    <p:extLst>
      <p:ext uri="{BB962C8B-B14F-4D97-AF65-F5344CB8AC3E}">
        <p14:creationId xmlns:p14="http://schemas.microsoft.com/office/powerpoint/2010/main" val="157375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143000"/>
          </a:xfrm>
        </p:spPr>
        <p:txBody>
          <a:bodyPr/>
          <a:lstStyle/>
          <a:p>
            <a:r>
              <a:rPr lang="ru-RU" b="1" dirty="0" smtClean="0"/>
              <a:t>Выявление </a:t>
            </a:r>
            <a:r>
              <a:rPr lang="ru-RU" b="1" dirty="0" err="1" smtClean="0"/>
              <a:t>фейковых</a:t>
            </a:r>
            <a:r>
              <a:rPr lang="ru-RU" b="1" dirty="0" smtClean="0"/>
              <a:t> новостей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568952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С </a:t>
            </a:r>
            <a:r>
              <a:rPr lang="ru-RU" dirty="0"/>
              <a:t>начала февраля в России выявили более миллиона </a:t>
            </a:r>
            <a:r>
              <a:rPr lang="ru-RU" dirty="0" err="1"/>
              <a:t>фейков</a:t>
            </a:r>
            <a:r>
              <a:rPr lang="ru-RU" dirty="0"/>
              <a:t>, связанных со спецоперацией России на территории Украины. Они появляются в </a:t>
            </a:r>
            <a:r>
              <a:rPr lang="ru-RU" dirty="0" err="1"/>
              <a:t>Фейсбуке</a:t>
            </a:r>
            <a:r>
              <a:rPr lang="ru-RU" dirty="0"/>
              <a:t>, </a:t>
            </a:r>
            <a:r>
              <a:rPr lang="ru-RU" dirty="0" err="1"/>
              <a:t>Инстаграме</a:t>
            </a:r>
            <a:r>
              <a:rPr lang="ru-RU" dirty="0"/>
              <a:t>, </a:t>
            </a:r>
            <a:r>
              <a:rPr lang="ru-RU" dirty="0" err="1"/>
              <a:t>Твиттере</a:t>
            </a:r>
            <a:r>
              <a:rPr lang="ru-RU" dirty="0"/>
              <a:t>, </a:t>
            </a:r>
            <a:r>
              <a:rPr lang="ru-RU" dirty="0" err="1"/>
              <a:t>ТикТоке</a:t>
            </a:r>
            <a:r>
              <a:rPr lang="ru-RU" dirty="0"/>
              <a:t> и других сетях.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1" r="18409"/>
          <a:stretch/>
        </p:blipFill>
        <p:spPr bwMode="auto">
          <a:xfrm>
            <a:off x="2320118" y="3573016"/>
            <a:ext cx="4941853" cy="330776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7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18" y="0"/>
            <a:ext cx="9174818" cy="6893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60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Видеоролики «как распознать </a:t>
            </a:r>
            <a:r>
              <a:rPr lang="ru-RU" b="1" dirty="0" err="1"/>
              <a:t>фейки</a:t>
            </a:r>
            <a:r>
              <a:rPr lang="ru-RU" b="1" dirty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https://youtu.be/9U2xEknbfao</a:t>
            </a:r>
            <a:endParaRPr lang="ru-RU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://youtu.be/6wAQCHur6i0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13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1143000"/>
          </a:xfrm>
        </p:spPr>
        <p:txBody>
          <a:bodyPr/>
          <a:lstStyle/>
          <a:p>
            <a:r>
              <a:rPr lang="ru-RU" dirty="0" smtClean="0"/>
              <a:t>Примеры </a:t>
            </a:r>
            <a:r>
              <a:rPr lang="ru-RU" dirty="0" err="1" smtClean="0"/>
              <a:t>фейковых</a:t>
            </a:r>
            <a:r>
              <a:rPr lang="ru-RU" dirty="0" smtClean="0"/>
              <a:t> новостей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76872"/>
            <a:ext cx="8640960" cy="38884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Вы</a:t>
            </a:r>
            <a:r>
              <a:rPr lang="ru-RU" dirty="0"/>
              <a:t>, наверное, все видели посты и сообщения, что в</a:t>
            </a:r>
            <a:r>
              <a:rPr lang="ru-RU" dirty="0" smtClean="0"/>
              <a:t> </a:t>
            </a:r>
            <a:r>
              <a:rPr lang="ru-RU" dirty="0"/>
              <a:t>операции </a:t>
            </a:r>
            <a:r>
              <a:rPr lang="ru-RU" dirty="0" smtClean="0"/>
              <a:t>на Украине, Россия </a:t>
            </a:r>
            <a:r>
              <a:rPr lang="ru-RU" dirty="0"/>
              <a:t>потеряла 5 тыс. военных. Откуда взялась эта цифра? Никто не знает. Кроме того, на 5 тыс. погибших должно приходиться около 15 тыс. раненых.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Их </a:t>
            </a:r>
            <a:r>
              <a:rPr lang="ru-RU" dirty="0"/>
              <a:t>кто-нибудь </a:t>
            </a:r>
            <a:r>
              <a:rPr lang="ru-RU" dirty="0" smtClean="0"/>
              <a:t>видел ???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1268760"/>
            <a:ext cx="87129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Новость: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864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841</Words>
  <Application>Microsoft Office PowerPoint</Application>
  <PresentationFormat>Экран (4:3)</PresentationFormat>
  <Paragraphs>91</Paragraphs>
  <Slides>23</Slides>
  <Notes>2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Что такое «фейки»?</vt:lpstr>
      <vt:lpstr>Как создаются фейки?</vt:lpstr>
      <vt:lpstr>Зачем их распространяют?</vt:lpstr>
      <vt:lpstr>Чем опасны фейки?</vt:lpstr>
      <vt:lpstr>Выявление фейковых новостей</vt:lpstr>
      <vt:lpstr>Презентация PowerPoint</vt:lpstr>
      <vt:lpstr>Видеоролики «как распознать фейки»</vt:lpstr>
      <vt:lpstr>Примеры фейковых новостей</vt:lpstr>
      <vt:lpstr>Правда </vt:lpstr>
      <vt:lpstr>Атака на остров Змеи́ный. </vt:lpstr>
      <vt:lpstr>Что случилось на самом деле? 82 человека "добровольно сдались подразделению российских вооруженных сил". При этом Москва не упоминала о том, что по острову был нанесен удар, или о жертвах среди военных.  Украинские военные пояснили, что потеряли связь с островом, и потому решили, что все его защитники погибли. 25 февраля 2022 года.   </vt:lpstr>
      <vt:lpstr>Как распознать фейк: базовые правила </vt:lpstr>
      <vt:lpstr>Отсутствие первоисточника информации </vt:lpstr>
      <vt:lpstr>Псевдоэкспертность </vt:lpstr>
      <vt:lpstr>сайт: войнасфейками.рф</vt:lpstr>
      <vt:lpstr>Презентация PowerPoint</vt:lpstr>
      <vt:lpstr>Ответственность за распространение фейков</vt:lpstr>
      <vt:lpstr>  С 01 апреля 2020 года Федеральным законом введена уголовная ответственность за распространение таких новостей. Если это угрожает безопасности людей или причиняет им какой-то вред. </vt:lpstr>
      <vt:lpstr>Как обезопасить себя от «фейков»?</vt:lpstr>
      <vt:lpstr>Видеоролики «как распознать фейки»</vt:lpstr>
      <vt:lpstr>Пример фейковой фотографии</vt:lpstr>
      <vt:lpstr>Интернет 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Фейковые новости</dc:title>
  <dc:creator>Admin</dc:creator>
  <cp:lastModifiedBy>ВИКТОР</cp:lastModifiedBy>
  <cp:revision>24</cp:revision>
  <dcterms:created xsi:type="dcterms:W3CDTF">2022-03-12T07:42:45Z</dcterms:created>
  <dcterms:modified xsi:type="dcterms:W3CDTF">2022-04-21T10:07:00Z</dcterms:modified>
</cp:coreProperties>
</file>