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2" r:id="rId3"/>
    <p:sldId id="260" r:id="rId4"/>
    <p:sldId id="258" r:id="rId5"/>
    <p:sldId id="259" r:id="rId6"/>
    <p:sldId id="257" r:id="rId7"/>
    <p:sldId id="308" r:id="rId8"/>
    <p:sldId id="309" r:id="rId9"/>
    <p:sldId id="310" r:id="rId10"/>
    <p:sldId id="311" r:id="rId11"/>
    <p:sldId id="264" r:id="rId12"/>
    <p:sldId id="262" r:id="rId13"/>
    <p:sldId id="263" r:id="rId14"/>
    <p:sldId id="261" r:id="rId15"/>
    <p:sldId id="353" r:id="rId16"/>
    <p:sldId id="352" r:id="rId17"/>
    <p:sldId id="312" r:id="rId18"/>
    <p:sldId id="313" r:id="rId19"/>
    <p:sldId id="314" r:id="rId20"/>
    <p:sldId id="315" r:id="rId21"/>
    <p:sldId id="268" r:id="rId22"/>
    <p:sldId id="266" r:id="rId23"/>
    <p:sldId id="267" r:id="rId24"/>
    <p:sldId id="265" r:id="rId25"/>
    <p:sldId id="316" r:id="rId26"/>
    <p:sldId id="317" r:id="rId27"/>
    <p:sldId id="318" r:id="rId28"/>
    <p:sldId id="271" r:id="rId29"/>
    <p:sldId id="269" r:id="rId30"/>
    <p:sldId id="270" r:id="rId31"/>
    <p:sldId id="300" r:id="rId32"/>
    <p:sldId id="320" r:id="rId33"/>
    <p:sldId id="321" r:id="rId34"/>
    <p:sldId id="322" r:id="rId35"/>
    <p:sldId id="323" r:id="rId36"/>
    <p:sldId id="275" r:id="rId37"/>
    <p:sldId id="273" r:id="rId38"/>
    <p:sldId id="274" r:id="rId39"/>
    <p:sldId id="272" r:id="rId40"/>
    <p:sldId id="324" r:id="rId41"/>
    <p:sldId id="325" r:id="rId42"/>
    <p:sldId id="326" r:id="rId43"/>
    <p:sldId id="327" r:id="rId44"/>
    <p:sldId id="279" r:id="rId45"/>
    <p:sldId id="277" r:id="rId46"/>
    <p:sldId id="278" r:id="rId47"/>
    <p:sldId id="276" r:id="rId48"/>
    <p:sldId id="328" r:id="rId49"/>
    <p:sldId id="329" r:id="rId50"/>
    <p:sldId id="330" r:id="rId51"/>
    <p:sldId id="331" r:id="rId52"/>
    <p:sldId id="354" r:id="rId53"/>
    <p:sldId id="355" r:id="rId54"/>
    <p:sldId id="356" r:id="rId55"/>
    <p:sldId id="357" r:id="rId56"/>
    <p:sldId id="358" r:id="rId57"/>
    <p:sldId id="359" r:id="rId58"/>
    <p:sldId id="360" r:id="rId59"/>
    <p:sldId id="361" r:id="rId60"/>
    <p:sldId id="362" r:id="rId61"/>
    <p:sldId id="363" r:id="rId62"/>
    <p:sldId id="364" r:id="rId63"/>
    <p:sldId id="371" r:id="rId64"/>
    <p:sldId id="366" r:id="rId65"/>
    <p:sldId id="367" r:id="rId66"/>
    <p:sldId id="368" r:id="rId67"/>
    <p:sldId id="369" r:id="rId68"/>
    <p:sldId id="370" r:id="rId69"/>
    <p:sldId id="372" r:id="rId70"/>
    <p:sldId id="373" r:id="rId71"/>
    <p:sldId id="374" r:id="rId72"/>
    <p:sldId id="375" r:id="rId73"/>
    <p:sldId id="376" r:id="rId74"/>
    <p:sldId id="378" r:id="rId75"/>
    <p:sldId id="379" r:id="rId76"/>
    <p:sldId id="377" r:id="rId77"/>
    <p:sldId id="380" r:id="rId78"/>
    <p:sldId id="381" r:id="rId79"/>
    <p:sldId id="382" r:id="rId80"/>
    <p:sldId id="383" r:id="rId81"/>
    <p:sldId id="384" r:id="rId82"/>
    <p:sldId id="385" r:id="rId83"/>
    <p:sldId id="386" r:id="rId84"/>
    <p:sldId id="387" r:id="rId85"/>
    <p:sldId id="388" r:id="rId86"/>
    <p:sldId id="389" r:id="rId87"/>
    <p:sldId id="390" r:id="rId88"/>
    <p:sldId id="391" r:id="rId89"/>
    <p:sldId id="392" r:id="rId90"/>
    <p:sldId id="393" r:id="rId91"/>
    <p:sldId id="394" r:id="rId92"/>
    <p:sldId id="395" r:id="rId93"/>
    <p:sldId id="396" r:id="rId9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0066"/>
    <a:srgbClr val="CC00CC"/>
    <a:srgbClr val="FF9900"/>
    <a:srgbClr val="0066FF"/>
    <a:srgbClr val="FFFF00"/>
    <a:srgbClr val="FF00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9585" autoAdjust="0"/>
    <p:restoredTop sz="99884" autoAdjust="0"/>
  </p:normalViewPr>
  <p:slideViewPr>
    <p:cSldViewPr>
      <p:cViewPr varScale="1">
        <p:scale>
          <a:sx n="74" d="100"/>
          <a:sy n="74" d="100"/>
        </p:scale>
        <p:origin x="-10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82E51-385E-48C0-BCD1-761EFDFAD8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54466-82AB-4DCC-A55D-C6DAFE092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D33D7-593A-4553-807E-38F821C18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F8211-FC65-4B8F-8FA8-8E8F50C2C9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C75C5-8A92-4D28-B198-6A5162526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DF039-906A-4E0C-89B1-6A7A5A4211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D9E26-8111-4E56-BFB3-CEBCE7662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A07A-37D7-4513-9938-93F3ABB17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A29B2-1EF9-4266-B9D4-6DF6F9AF0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8F2C9-05B4-4DDD-B83B-56F1E3868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68DB2-4461-456F-8AF7-1922D3652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AD043-C044-4EAB-BADD-3E2A804D6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05A9D-F3B3-4F19-9010-D4046ADE81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F8B65CC-5D03-4EF9-9C23-EC369C99B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 advClick="0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2.xml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0.xml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13.xml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55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69.xml"/><Relationship Id="rId3" Type="http://schemas.openxmlformats.org/officeDocument/2006/relationships/slide" Target="slide3.xml"/><Relationship Id="rId7" Type="http://schemas.openxmlformats.org/officeDocument/2006/relationships/slide" Target="slide11.xml"/><Relationship Id="rId12" Type="http://schemas.openxmlformats.org/officeDocument/2006/relationships/slide" Target="slide61.xml"/><Relationship Id="rId17" Type="http://schemas.openxmlformats.org/officeDocument/2006/relationships/audio" Target="../media/audio3.wav"/><Relationship Id="rId2" Type="http://schemas.openxmlformats.org/officeDocument/2006/relationships/image" Target="../media/image3.jpeg"/><Relationship Id="rId16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slide" Target="slide53.xml"/><Relationship Id="rId5" Type="http://schemas.openxmlformats.org/officeDocument/2006/relationships/audio" Target="../media/audio2.wav"/><Relationship Id="rId15" Type="http://schemas.openxmlformats.org/officeDocument/2006/relationships/slide" Target="slide85.xml"/><Relationship Id="rId10" Type="http://schemas.openxmlformats.org/officeDocument/2006/relationships/slide" Target="slide44.xml"/><Relationship Id="rId4" Type="http://schemas.openxmlformats.org/officeDocument/2006/relationships/audio" Target="../media/audio1.wav"/><Relationship Id="rId9" Type="http://schemas.openxmlformats.org/officeDocument/2006/relationships/slide" Target="slide36.xml"/><Relationship Id="rId14" Type="http://schemas.openxmlformats.org/officeDocument/2006/relationships/slide" Target="slide7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audio" Target="../media/audio6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7.xml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1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6.xml"/><Relationship Id="rId4" Type="http://schemas.openxmlformats.org/officeDocument/2006/relationships/audio" Target="../media/audio2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49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4.xml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23.xml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1.xml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24.xml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slide" Target="slide49.xml"/><Relationship Id="rId5" Type="http://schemas.openxmlformats.org/officeDocument/2006/relationships/audio" Target="../media/audio5.wav"/><Relationship Id="rId4" Type="http://schemas.openxmlformats.org/officeDocument/2006/relationships/slide" Target="slide5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2.xml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9.xml"/><Relationship Id="rId5" Type="http://schemas.openxmlformats.org/officeDocument/2006/relationships/slide" Target="slide49.xml"/><Relationship Id="rId4" Type="http://schemas.openxmlformats.org/officeDocument/2006/relationships/audio" Target="../media/audio2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0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5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6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0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4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49.xml"/><Relationship Id="rId4" Type="http://schemas.openxmlformats.org/officeDocument/2006/relationships/audio" Target="../media/audio2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8.xml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9.xml"/><Relationship Id="rId5" Type="http://schemas.openxmlformats.org/officeDocument/2006/relationships/slide" Target="slide55.xml"/><Relationship Id="rId4" Type="http://schemas.openxmlformats.org/officeDocument/2006/relationships/audio" Target="../media/audio2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7.xml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5.xml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0.xml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46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5.xml"/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6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6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4.xml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55.xml"/><Relationship Id="rId4" Type="http://schemas.openxmlformats.org/officeDocument/2006/relationships/audio" Target="../media/audio2.wav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1.xml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4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4.xml"/><Relationship Id="rId2" Type="http://schemas.openxmlformats.org/officeDocument/2006/relationships/slide" Target="slide6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49.xml"/><Relationship Id="rId4" Type="http://schemas.openxmlformats.org/officeDocument/2006/relationships/audio" Target="../media/audio2.wav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3.xml"/><Relationship Id="rId5" Type="http://schemas.openxmlformats.org/officeDocument/2006/relationships/slide" Target="slide54.xml"/><Relationship Id="rId4" Type="http://schemas.openxmlformats.org/officeDocument/2006/relationships/audio" Target="../media/audio2.wav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5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64.xml"/><Relationship Id="rId4" Type="http://schemas.openxmlformats.org/officeDocument/2006/relationships/audio" Target="../media/audio2.wav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7.xml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5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49.xml"/><Relationship Id="rId4" Type="http://schemas.openxmlformats.org/officeDocument/2006/relationships/audio" Target="../media/audio2.wav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54.xml"/><Relationship Id="rId2" Type="http://schemas.openxmlformats.org/officeDocument/2006/relationships/slide" Target="slide7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slide" Target="slide49.xml"/><Relationship Id="rId4" Type="http://schemas.openxmlformats.org/officeDocument/2006/relationships/audio" Target="../media/audio2.wav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slide" Target="slide50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2.xml"/><Relationship Id="rId6" Type="http://schemas.openxmlformats.org/officeDocument/2006/relationships/slide" Target="slide54.xml"/><Relationship Id="rId5" Type="http://schemas.openxmlformats.org/officeDocument/2006/relationships/audio" Target="../media/audio4.wav"/><Relationship Id="rId4" Type="http://schemas.openxmlformats.org/officeDocument/2006/relationships/slide" Target="slide7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2.xml"/><Relationship Id="rId5" Type="http://schemas.openxmlformats.org/officeDocument/2006/relationships/slide" Target="slide51.xml"/><Relationship Id="rId4" Type="http://schemas.openxmlformats.org/officeDocument/2006/relationships/audio" Target="../media/audio2.wav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6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5.xml"/><Relationship Id="rId4" Type="http://schemas.openxmlformats.org/officeDocument/2006/relationships/audio" Target="../media/audio2.wav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audio" Target="../media/audio6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7.xml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4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78.xml"/><Relationship Id="rId4" Type="http://schemas.openxmlformats.org/officeDocument/2006/relationships/audio" Target="../media/audio2.wav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4.xml"/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79.xml"/><Relationship Id="rId4" Type="http://schemas.openxmlformats.org/officeDocument/2006/relationships/audio" Target="../media/audio2.wav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0.xml"/><Relationship Id="rId5" Type="http://schemas.openxmlformats.org/officeDocument/2006/relationships/slide" Target="slide56.xml"/><Relationship Id="rId4" Type="http://schemas.openxmlformats.org/officeDocument/2006/relationships/audio" Target="../media/audio2.wav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slide" Target="slide51.xml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" Target="slide55.xml"/><Relationship Id="rId7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6" Type="http://schemas.openxmlformats.org/officeDocument/2006/relationships/audio" Target="../media/audio4.wav"/><Relationship Id="rId5" Type="http://schemas.openxmlformats.org/officeDocument/2006/relationships/audio" Target="../media/audio2.wav"/><Relationship Id="rId4" Type="http://schemas.openxmlformats.org/officeDocument/2006/relationships/audio" Target="../media/audio5.wav"/><Relationship Id="rId9" Type="http://schemas.openxmlformats.org/officeDocument/2006/relationships/image" Target="../media/image9.jpe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6.xml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6.xml"/><Relationship Id="rId4" Type="http://schemas.openxmlformats.org/officeDocument/2006/relationships/audio" Target="../media/audio2.wav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87.xml"/><Relationship Id="rId4" Type="http://schemas.openxmlformats.org/officeDocument/2006/relationships/audio" Target="../media/audio2.wav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slide" Target="slide88.xml"/><Relationship Id="rId4" Type="http://schemas.openxmlformats.org/officeDocument/2006/relationships/audio" Target="../media/audio2.wav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slide" Target="slide57.xml"/><Relationship Id="rId4" Type="http://schemas.openxmlformats.org/officeDocument/2006/relationships/audio" Target="../media/audio2.wav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2" name="Picture 8" descr="Top (63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357346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«О, ОТЛИЧНИК!»</a:t>
            </a:r>
            <a:r>
              <a:rPr lang="ru-RU" sz="4000" smtClean="0">
                <a:solidFill>
                  <a:schemeClr val="bg1"/>
                </a:solidFill>
              </a:rPr>
              <a:t/>
            </a:r>
            <a:br>
              <a:rPr lang="ru-RU" sz="4000" smtClean="0">
                <a:solidFill>
                  <a:schemeClr val="bg1"/>
                </a:solidFill>
              </a:rPr>
            </a:b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52234" name="WordArt 10"/>
          <p:cNvSpPr>
            <a:spLocks noChangeArrowheads="1" noChangeShapeType="1" noTextEdit="1"/>
          </p:cNvSpPr>
          <p:nvPr/>
        </p:nvSpPr>
        <p:spPr bwMode="auto">
          <a:xfrm>
            <a:off x="755650" y="549275"/>
            <a:ext cx="7704138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Знатоки географии</a:t>
            </a:r>
          </a:p>
        </p:txBody>
      </p:sp>
    </p:spTree>
  </p:cSld>
  <p:clrMapOvr>
    <a:masterClrMapping/>
  </p:clrMapOvr>
  <p:transition spd="slow" advClick="0" advTm="15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522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3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229600" cy="19446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4. Платформа, которая лежит в основе материка Африка:</a:t>
            </a:r>
            <a:endParaRPr lang="en-US" sz="400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451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3600">
              <a:solidFill>
                <a:schemeClr val="bg1"/>
              </a:solidFill>
            </a:endParaRPr>
          </a:p>
          <a:p>
            <a:r>
              <a:rPr lang="en-US" sz="3600">
                <a:solidFill>
                  <a:schemeClr val="bg1"/>
                </a:solidFill>
              </a:rPr>
              <a:t>A)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Гондвана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4517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Африкано-Аравийская</a:t>
            </a:r>
          </a:p>
        </p:txBody>
      </p:sp>
      <p:sp>
        <p:nvSpPr>
          <p:cNvPr id="6451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3600">
              <a:solidFill>
                <a:schemeClr val="bg1"/>
              </a:solidFill>
            </a:endParaRPr>
          </a:p>
          <a:p>
            <a:r>
              <a:rPr lang="en-US" sz="36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Восточноевропейская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451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D)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Индо -Австралийская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  <p:bldP spid="64517" grpId="0" animBg="1"/>
      <p:bldP spid="64518" grpId="0" animBg="1"/>
      <p:bldP spid="645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34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северная</a:t>
            </a:r>
          </a:p>
        </p:txBody>
      </p:sp>
      <p:sp>
        <p:nvSpPr>
          <p:cNvPr id="1434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западная</a:t>
            </a:r>
          </a:p>
        </p:txBody>
      </p:sp>
      <p:sp>
        <p:nvSpPr>
          <p:cNvPr id="14342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южная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434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восточная</a:t>
            </a:r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135937" cy="792163"/>
          </a:xfrm>
          <a:noFill/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1.</a:t>
            </a:r>
            <a:r>
              <a:rPr lang="ru-RU" sz="2800" smtClean="0"/>
              <a:t> </a:t>
            </a:r>
            <a:r>
              <a:rPr lang="ru-RU" sz="2800" smtClean="0">
                <a:solidFill>
                  <a:schemeClr val="bg1"/>
                </a:solidFill>
              </a:rPr>
              <a:t>Часть Африки с самой густой речной сетью: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2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 animBg="1"/>
      <p:bldP spid="14343" grpId="0" animBg="1"/>
      <p:bldP spid="1434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7651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14398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2. Из предложенных рек выберите реку Европы:</a:t>
            </a:r>
          </a:p>
        </p:txBody>
      </p:sp>
      <p:sp>
        <p:nvSpPr>
          <p:cNvPr id="1229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Енисей</a:t>
            </a:r>
          </a:p>
        </p:txBody>
      </p:sp>
      <p:sp>
        <p:nvSpPr>
          <p:cNvPr id="12293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Рейн</a:t>
            </a:r>
          </a:p>
        </p:txBody>
      </p:sp>
      <p:sp>
        <p:nvSpPr>
          <p:cNvPr id="12294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539750" y="5516563"/>
            <a:ext cx="3887788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Ангара</a:t>
            </a:r>
          </a:p>
        </p:txBody>
      </p:sp>
      <p:sp>
        <p:nvSpPr>
          <p:cNvPr id="1229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93236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Амур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2" grpId="0" animBg="1"/>
      <p:bldP spid="12293" grpId="0" animBg="1"/>
      <p:bldP spid="12294" grpId="0" animBg="1"/>
      <p:bldP spid="1229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229600" cy="16843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Самый большой по площади остров мира: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1331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Шри- Ланка</a:t>
            </a:r>
          </a:p>
        </p:txBody>
      </p:sp>
      <p:sp>
        <p:nvSpPr>
          <p:cNvPr id="13317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Мадагаскар</a:t>
            </a:r>
          </a:p>
        </p:txBody>
      </p:sp>
      <p:sp>
        <p:nvSpPr>
          <p:cNvPr id="13318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Сицилия</a:t>
            </a:r>
          </a:p>
        </p:txBody>
      </p:sp>
      <p:sp>
        <p:nvSpPr>
          <p:cNvPr id="13319" name="AutoShape 7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Гренландия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  <p:bldP spid="13316" grpId="0" animBg="1"/>
      <p:bldP spid="13317" grpId="0" animBg="1"/>
      <p:bldP spid="13318" grpId="0" animBg="1"/>
      <p:bldP spid="133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420938"/>
            <a:ext cx="7451725" cy="1397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 Самое соленое море в мире:</a:t>
            </a:r>
          </a:p>
        </p:txBody>
      </p:sp>
      <p:sp>
        <p:nvSpPr>
          <p:cNvPr id="1126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Средиземное</a:t>
            </a:r>
          </a:p>
        </p:txBody>
      </p:sp>
      <p:sp>
        <p:nvSpPr>
          <p:cNvPr id="11269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Черное</a:t>
            </a:r>
          </a:p>
        </p:txBody>
      </p:sp>
      <p:sp>
        <p:nvSpPr>
          <p:cNvPr id="11270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Красное</a:t>
            </a:r>
          </a:p>
        </p:txBody>
      </p:sp>
      <p:sp>
        <p:nvSpPr>
          <p:cNvPr id="1127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Аравийское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68" grpId="0" animBg="1"/>
      <p:bldP spid="11269" grpId="0" animBg="1"/>
      <p:bldP spid="11270" grpId="0" animBg="1"/>
      <p:bldP spid="112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7525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7526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752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390" name="Text Box 13"/>
          <p:cNvSpPr txBox="1">
            <a:spLocks noChangeArrowheads="1"/>
          </p:cNvSpPr>
          <p:nvPr/>
        </p:nvSpPr>
        <p:spPr bwMode="auto">
          <a:xfrm>
            <a:off x="1384300" y="1042988"/>
            <a:ext cx="69929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Удалять нельзя! </a:t>
            </a:r>
          </a:p>
          <a:p>
            <a:r>
              <a:rPr lang="ru-RU">
                <a:solidFill>
                  <a:schemeClr val="bg1"/>
                </a:solidFill>
              </a:rPr>
              <a:t>Произойдет сбой в работе ссылок!!!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5" grpId="0" animBg="1"/>
      <p:bldP spid="107526" grpId="0" animBg="1"/>
      <p:bldP spid="1075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650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6502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650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414" name="Text Box 13"/>
          <p:cNvSpPr txBox="1">
            <a:spLocks noChangeArrowheads="1"/>
          </p:cNvSpPr>
          <p:nvPr/>
        </p:nvSpPr>
        <p:spPr bwMode="auto">
          <a:xfrm>
            <a:off x="1384300" y="1042988"/>
            <a:ext cx="69929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Удалять нельзя! </a:t>
            </a:r>
          </a:p>
          <a:p>
            <a:r>
              <a:rPr lang="ru-RU">
                <a:solidFill>
                  <a:schemeClr val="bg1"/>
                </a:solidFill>
              </a:rPr>
              <a:t>Произойдет сбой в работе ссылок!!!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 animBg="1"/>
      <p:bldP spid="106502" grpId="0" animBg="1"/>
      <p:bldP spid="10650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276475"/>
            <a:ext cx="6516688" cy="863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</a:t>
            </a:r>
            <a:r>
              <a:rPr lang="ru-RU" smtClean="0"/>
              <a:t> </a:t>
            </a:r>
            <a:r>
              <a:rPr lang="ru-RU" smtClean="0">
                <a:solidFill>
                  <a:schemeClr val="bg1"/>
                </a:solidFill>
              </a:rPr>
              <a:t>Меконг- самая большая река</a:t>
            </a:r>
          </a:p>
        </p:txBody>
      </p:sp>
      <p:sp>
        <p:nvSpPr>
          <p:cNvPr id="6554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1497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Европы</a:t>
            </a:r>
          </a:p>
        </p:txBody>
      </p:sp>
      <p:sp>
        <p:nvSpPr>
          <p:cNvPr id="65541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1497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Северной Азии</a:t>
            </a:r>
          </a:p>
        </p:txBody>
      </p:sp>
      <p:sp>
        <p:nvSpPr>
          <p:cNvPr id="65542" name="AutoShape 6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Юго-восточной Азии</a:t>
            </a:r>
          </a:p>
        </p:txBody>
      </p:sp>
      <p:sp>
        <p:nvSpPr>
          <p:cNvPr id="6554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Южной Азии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  <p:bldP spid="65541" grpId="0" animBg="1"/>
      <p:bldP spid="65542" grpId="0" animBg="1"/>
      <p:bldP spid="655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90805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229600" cy="15113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2. Во внутренних районах Евразии преобладает тип климата:</a:t>
            </a:r>
          </a:p>
        </p:txBody>
      </p:sp>
      <p:sp>
        <p:nvSpPr>
          <p:cNvPr id="6656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МУССОННЫЙ</a:t>
            </a:r>
          </a:p>
        </p:txBody>
      </p:sp>
      <p:sp>
        <p:nvSpPr>
          <p:cNvPr id="66565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КОНТИНЕНТАЛЬНЫЙ</a:t>
            </a:r>
          </a:p>
        </p:txBody>
      </p:sp>
      <p:sp>
        <p:nvSpPr>
          <p:cNvPr id="66566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СУБТРОПИЧЕСКИЙ</a:t>
            </a:r>
          </a:p>
        </p:txBody>
      </p:sp>
      <p:sp>
        <p:nvSpPr>
          <p:cNvPr id="66567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МОРСКОЙ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animBg="1"/>
      <p:bldP spid="66565" grpId="0" animBg="1"/>
      <p:bldP spid="66566" grpId="0" animBg="1"/>
      <p:bldP spid="665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</a:t>
            </a:r>
            <a:r>
              <a:rPr lang="ru-RU" smtClean="0">
                <a:solidFill>
                  <a:schemeClr val="bg1"/>
                </a:solidFill>
              </a:rPr>
              <a:t>В Донецком бассейне Украины сосредоточены запасы:</a:t>
            </a:r>
          </a:p>
        </p:txBody>
      </p:sp>
      <p:sp>
        <p:nvSpPr>
          <p:cNvPr id="6758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селитры</a:t>
            </a:r>
          </a:p>
        </p:txBody>
      </p:sp>
      <p:sp>
        <p:nvSpPr>
          <p:cNvPr id="67589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газа</a:t>
            </a:r>
          </a:p>
        </p:txBody>
      </p:sp>
      <p:sp>
        <p:nvSpPr>
          <p:cNvPr id="67590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нефти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7591" name="AutoShape 7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каменного угля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589" grpId="0" animBg="1"/>
      <p:bldP spid="67590" grpId="0" animBg="1"/>
      <p:bldP spid="675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>Для перехода в режим игры нажми на один из вариантов</a:t>
            </a:r>
          </a:p>
        </p:txBody>
      </p:sp>
      <p:sp>
        <p:nvSpPr>
          <p:cNvPr id="55300" name="AutoShape 4">
            <a:hlinkClick r:id="rId3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1187450" y="1989138"/>
            <a:ext cx="1944688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Вариант1</a:t>
            </a:r>
          </a:p>
        </p:txBody>
      </p:sp>
      <p:sp>
        <p:nvSpPr>
          <p:cNvPr id="55301" name="AutoShape 5">
            <a:hlinkClick r:id="rId6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5795963" y="1989138"/>
            <a:ext cx="1944687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Вариант3</a:t>
            </a:r>
          </a:p>
        </p:txBody>
      </p:sp>
      <p:sp>
        <p:nvSpPr>
          <p:cNvPr id="55302" name="AutoShape 6">
            <a:hlinkClick r:id="rId7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3492500" y="1989138"/>
            <a:ext cx="1944688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Вариант2</a:t>
            </a:r>
          </a:p>
        </p:txBody>
      </p:sp>
      <p:sp>
        <p:nvSpPr>
          <p:cNvPr id="55303" name="AutoShape 7">
            <a:hlinkClick r:id="rId8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1187450" y="3068638"/>
            <a:ext cx="1944688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Вариант4</a:t>
            </a:r>
          </a:p>
        </p:txBody>
      </p:sp>
      <p:sp>
        <p:nvSpPr>
          <p:cNvPr id="55304" name="AutoShape 8">
            <a:hlinkClick r:id="rId9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3490913" y="3068638"/>
            <a:ext cx="1944687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Вариант5</a:t>
            </a:r>
          </a:p>
        </p:txBody>
      </p:sp>
      <p:sp>
        <p:nvSpPr>
          <p:cNvPr id="55305" name="AutoShape 9">
            <a:hlinkClick r:id="rId10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5795963" y="3068638"/>
            <a:ext cx="1944687" cy="792162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Вариант6</a:t>
            </a:r>
          </a:p>
        </p:txBody>
      </p:sp>
      <p:sp>
        <p:nvSpPr>
          <p:cNvPr id="55306" name="AutoShape 10">
            <a:hlinkClick r:id="rId11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1187450" y="4149725"/>
            <a:ext cx="1944688" cy="792163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Вариант7</a:t>
            </a:r>
          </a:p>
        </p:txBody>
      </p:sp>
      <p:sp>
        <p:nvSpPr>
          <p:cNvPr id="55307" name="AutoShape 11">
            <a:hlinkClick r:id="rId12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3492500" y="4149725"/>
            <a:ext cx="1944688" cy="792163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Вариант8</a:t>
            </a:r>
          </a:p>
        </p:txBody>
      </p:sp>
      <p:sp>
        <p:nvSpPr>
          <p:cNvPr id="55308" name="AutoShape 12">
            <a:hlinkClick r:id="rId13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5795963" y="4149725"/>
            <a:ext cx="1944687" cy="792163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Вариант9</a:t>
            </a:r>
          </a:p>
        </p:txBody>
      </p:sp>
      <p:sp>
        <p:nvSpPr>
          <p:cNvPr id="55309" name="AutoShape 13">
            <a:hlinkClick r:id="rId14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1187450" y="5229225"/>
            <a:ext cx="1944688" cy="792163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Вариант10</a:t>
            </a:r>
          </a:p>
        </p:txBody>
      </p:sp>
      <p:sp>
        <p:nvSpPr>
          <p:cNvPr id="55310" name="AutoShape 14">
            <a:hlinkClick r:id="rId15" action="ppaction://hlinksldjump" highlightClick="1">
              <a:snd r:embed="rId4" name="chang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3490913" y="5229225"/>
            <a:ext cx="4249737" cy="792163"/>
          </a:xfrm>
          <a:prstGeom prst="actionButtonBlank">
            <a:avLst/>
          </a:prstGeom>
          <a:solidFill>
            <a:srgbClr val="33CCCC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И последний вариант11</a:t>
            </a:r>
          </a:p>
        </p:txBody>
      </p:sp>
      <p:sp>
        <p:nvSpPr>
          <p:cNvPr id="3086" name="AutoShape 15">
            <a:hlinkClick r:id="rId16" action="ppaction://hlinksldjump" highlightClick="1">
              <a:snd r:embed="rId17" name="btnclick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7812088" y="6308725"/>
            <a:ext cx="1152525" cy="360363"/>
          </a:xfrm>
          <a:prstGeom prst="actionButtonBlank">
            <a:avLst/>
          </a:prstGeom>
          <a:solidFill>
            <a:srgbClr val="339966">
              <a:alpha val="3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/>
              <a:t>главная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8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600"/>
                            </p:stCondLst>
                            <p:childTnLst>
                              <p:par>
                                <p:cTn id="7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9" dur="250" autoRev="1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1" dur="250" autoRev="1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100"/>
                            </p:stCondLst>
                            <p:childTnLst>
                              <p:par>
                                <p:cTn id="8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5" dur="250" autoRev="1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6" dur="250" autoRev="1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7" dur="250" autoRev="1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autoRev="1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600"/>
                            </p:stCondLst>
                            <p:childTnLst>
                              <p:par>
                                <p:cTn id="90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1" dur="250" autoRev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2" dur="250" autoRev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250" autoRev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autoRev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100"/>
                            </p:stCondLst>
                            <p:childTnLst>
                              <p:par>
                                <p:cTn id="9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7" dur="250" autoRev="1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8" dur="250" autoRev="1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9" dur="250" autoRev="1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autoRev="1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600"/>
                            </p:stCondLst>
                            <p:childTnLst>
                              <p:par>
                                <p:cTn id="102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3" dur="250" autoRev="1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4" dur="250" autoRev="1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5" dur="250" autoRev="1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50" autoRev="1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100"/>
                            </p:stCondLst>
                            <p:childTnLst>
                              <p:par>
                                <p:cTn id="10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9" dur="250" autoRev="1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0" dur="250" autoRev="1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1" dur="250" autoRev="1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50" autoRev="1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600"/>
                            </p:stCondLst>
                            <p:childTnLst>
                              <p:par>
                                <p:cTn id="11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5" dur="250" autoRev="1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6" dur="250" autoRev="1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250" autoRev="1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50" autoRev="1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100"/>
                            </p:stCondLst>
                            <p:childTnLst>
                              <p:par>
                                <p:cTn id="120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1" dur="250" autoRev="1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2" dur="250" autoRev="1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3" dur="250" autoRev="1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50" autoRev="1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600"/>
                            </p:stCondLst>
                            <p:childTnLst>
                              <p:par>
                                <p:cTn id="12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7" dur="250" autoRev="1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8" dur="250" autoRev="1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9" dur="250" autoRev="1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50" autoRev="1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9100"/>
                            </p:stCondLst>
                            <p:childTnLst>
                              <p:par>
                                <p:cTn id="132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3" dur="250" autoRev="1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4" dur="250" autoRev="1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5" dur="250" autoRev="1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50" autoRev="1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600"/>
                            </p:stCondLst>
                            <p:childTnLst>
                              <p:par>
                                <p:cTn id="13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9" dur="250" autoRev="1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0" dur="250" autoRev="1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1" dur="250" autoRev="1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50" autoRev="1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300" grpId="0" animBg="1"/>
      <p:bldP spid="55300" grpId="1" animBg="1"/>
      <p:bldP spid="55301" grpId="0" animBg="1"/>
      <p:bldP spid="55301" grpId="1" animBg="1"/>
      <p:bldP spid="55302" grpId="0" animBg="1"/>
      <p:bldP spid="55302" grpId="1" animBg="1"/>
      <p:bldP spid="55303" grpId="0" animBg="1"/>
      <p:bldP spid="55303" grpId="1" animBg="1"/>
      <p:bldP spid="55304" grpId="0" animBg="1"/>
      <p:bldP spid="55304" grpId="1" animBg="1"/>
      <p:bldP spid="55305" grpId="0" animBg="1"/>
      <p:bldP spid="55305" grpId="1" animBg="1"/>
      <p:bldP spid="55306" grpId="0" animBg="1"/>
      <p:bldP spid="55306" grpId="1" animBg="1"/>
      <p:bldP spid="55307" grpId="0" animBg="1"/>
      <p:bldP spid="55307" grpId="1" animBg="1"/>
      <p:bldP spid="55308" grpId="0" animBg="1"/>
      <p:bldP spid="55308" grpId="1" animBg="1"/>
      <p:bldP spid="55309" grpId="0" animBg="1"/>
      <p:bldP spid="55309" grpId="1" animBg="1"/>
      <p:bldP spid="55310" grpId="0" animBg="1"/>
      <p:bldP spid="55310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2349500"/>
            <a:ext cx="6553200" cy="863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4. Самый высокий вулкан Евразии:</a:t>
            </a:r>
          </a:p>
        </p:txBody>
      </p:sp>
      <p:sp>
        <p:nvSpPr>
          <p:cNvPr id="686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Фудзияма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8613" name="AutoShape 5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Этна</a:t>
            </a:r>
          </a:p>
        </p:txBody>
      </p:sp>
      <p:sp>
        <p:nvSpPr>
          <p:cNvPr id="68614" name="AutoShape 6">
            <a:hlinkClick r:id="rId6" action="ppaction://hlinksldjump" highlightClick="1">
              <a:snd r:embed="rId7" name="million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39528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Ключевская сопка</a:t>
            </a:r>
          </a:p>
        </p:txBody>
      </p:sp>
      <p:sp>
        <p:nvSpPr>
          <p:cNvPr id="68615" name="AutoShape 7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Везувий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  <p:bldP spid="68613" grpId="0" animBg="1"/>
      <p:bldP spid="68614" grpId="0" animBg="1"/>
      <p:bldP spid="686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863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Красное море принадлежит океану:</a:t>
            </a:r>
          </a:p>
        </p:txBody>
      </p:sp>
      <p:sp>
        <p:nvSpPr>
          <p:cNvPr id="18436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Индийскому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8437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</a:t>
            </a:r>
            <a:r>
              <a:rPr lang="ru-RU">
                <a:solidFill>
                  <a:schemeClr val="bg1"/>
                </a:solidFill>
              </a:rPr>
              <a:t>Атлантическому</a:t>
            </a:r>
            <a:endParaRPr lang="en-US">
              <a:solidFill>
                <a:schemeClr val="bg1"/>
              </a:solidFill>
            </a:endParaRPr>
          </a:p>
          <a:p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8438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Северному</a:t>
            </a:r>
          </a:p>
          <a:p>
            <a:r>
              <a:rPr lang="ru-RU" sz="2400">
                <a:solidFill>
                  <a:schemeClr val="bg1"/>
                </a:solidFill>
              </a:rPr>
              <a:t> Ледовитому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8439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Тихому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  <p:bldP spid="18436" grpId="0" animBg="1"/>
      <p:bldP spid="18437" grpId="0" animBg="1"/>
      <p:bldP spid="18438" grpId="0" animBg="1"/>
      <p:bldP spid="184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2349500"/>
            <a:ext cx="5616575" cy="71913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Море без берегов:</a:t>
            </a:r>
          </a:p>
        </p:txBody>
      </p:sp>
      <p:sp>
        <p:nvSpPr>
          <p:cNvPr id="1638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Коралловое</a:t>
            </a:r>
          </a:p>
        </p:txBody>
      </p:sp>
      <p:sp>
        <p:nvSpPr>
          <p:cNvPr id="16389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Сагассово</a:t>
            </a:r>
          </a:p>
        </p:txBody>
      </p:sp>
      <p:sp>
        <p:nvSpPr>
          <p:cNvPr id="16390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Карибское</a:t>
            </a:r>
          </a:p>
        </p:txBody>
      </p:sp>
      <p:sp>
        <p:nvSpPr>
          <p:cNvPr id="1639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Красное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 animBg="1"/>
      <p:bldP spid="16389" grpId="0" animBg="1"/>
      <p:bldP spid="16390" grpId="0" animBg="1"/>
      <p:bldP spid="1639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15128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3. В районе Персидского залива располагается один из самых больших в мире бассейнов полезных ископаемых:</a:t>
            </a:r>
          </a:p>
        </p:txBody>
      </p:sp>
      <p:sp>
        <p:nvSpPr>
          <p:cNvPr id="1741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газа</a:t>
            </a:r>
          </a:p>
        </p:txBody>
      </p:sp>
      <p:sp>
        <p:nvSpPr>
          <p:cNvPr id="17413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нефти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7414" name="AutoShape 6">
            <a:hlinkClick r:id="rId6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железной руды</a:t>
            </a:r>
          </a:p>
        </p:txBody>
      </p:sp>
      <p:sp>
        <p:nvSpPr>
          <p:cNvPr id="17415" name="AutoShape 7">
            <a:hlinkClick r:id="rId2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селитры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6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  <p:bldP spid="17412" grpId="0" animBg="1"/>
      <p:bldP spid="17413" grpId="0" animBg="1"/>
      <p:bldP spid="17414" grpId="0" animBg="1"/>
      <p:bldP spid="174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14398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г.Монблан- самая высокая точка, размещенная в горах:</a:t>
            </a:r>
            <a:endParaRPr lang="ru-RU" sz="2800" smtClean="0">
              <a:solidFill>
                <a:schemeClr val="bg1"/>
              </a:solidFill>
            </a:endParaRPr>
          </a:p>
        </p:txBody>
      </p:sp>
      <p:sp>
        <p:nvSpPr>
          <p:cNvPr id="15364" name="AutoShape 4">
            <a:hlinkClick r:id="rId2" action="ppaction://hlinksldjump" highlightClick="1">
              <a:snd r:embed="rId3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Альпы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5365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Кавказ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5366" name="AutoShape 6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395288" y="56610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Карпаты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5367" name="AutoShape 7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Апеннины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9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4" grpId="0" animBg="1"/>
      <p:bldP spid="15365" grpId="0" animBg="1"/>
      <p:bldP spid="15366" grpId="0" animBg="1"/>
      <p:bldP spid="1536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6557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В Европе главный тип циркуляции атмосферы- это:</a:t>
            </a:r>
          </a:p>
        </p:txBody>
      </p:sp>
      <p:sp>
        <p:nvSpPr>
          <p:cNvPr id="69636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западный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69637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муссонный.</a:t>
            </a:r>
          </a:p>
        </p:txBody>
      </p:sp>
      <p:sp>
        <p:nvSpPr>
          <p:cNvPr id="69638" name="AutoShape 6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пассатный</a:t>
            </a:r>
          </a:p>
        </p:txBody>
      </p:sp>
      <p:sp>
        <p:nvSpPr>
          <p:cNvPr id="69639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континентальный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37" grpId="0" animBg="1"/>
      <p:bldP spid="69638" grpId="0" animBg="1"/>
      <p:bldP spid="6963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15113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2.Первым из европейцев достиг Тихого океана:</a:t>
            </a:r>
          </a:p>
        </p:txBody>
      </p:sp>
      <p:sp>
        <p:nvSpPr>
          <p:cNvPr id="7066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Ф. Дрейк</a:t>
            </a:r>
            <a:endParaRPr lang="ru-RU" sz="1800"/>
          </a:p>
        </p:txBody>
      </p:sp>
      <p:sp>
        <p:nvSpPr>
          <p:cNvPr id="70661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В. Беринг</a:t>
            </a:r>
          </a:p>
        </p:txBody>
      </p:sp>
      <p:sp>
        <p:nvSpPr>
          <p:cNvPr id="70662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Ф. Магеллан</a:t>
            </a:r>
            <a:endParaRPr lang="ru-RU" sz="2400"/>
          </a:p>
        </p:txBody>
      </p:sp>
      <p:sp>
        <p:nvSpPr>
          <p:cNvPr id="7066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Х. Колумб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nimBg="1"/>
      <p:bldP spid="70661" grpId="0" animBg="1"/>
      <p:bldP spid="70662" grpId="0" animBg="1"/>
      <p:bldP spid="7066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280400" cy="151288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Глубина Марианского желоба составляет:</a:t>
            </a: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7168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5545 м</a:t>
            </a:r>
          </a:p>
        </p:txBody>
      </p:sp>
      <p:sp>
        <p:nvSpPr>
          <p:cNvPr id="71685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11022 м</a:t>
            </a:r>
          </a:p>
        </p:txBody>
      </p:sp>
      <p:sp>
        <p:nvSpPr>
          <p:cNvPr id="71686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11000 м</a:t>
            </a:r>
            <a:endParaRPr lang="ru-RU" sz="2400"/>
          </a:p>
        </p:txBody>
      </p:sp>
      <p:sp>
        <p:nvSpPr>
          <p:cNvPr id="71687" name="AutoShape 7">
            <a:hlinkClick r:id="rId7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8848 м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animBg="1"/>
      <p:bldP spid="71685" grpId="0" animBg="1"/>
      <p:bldP spid="71686" grpId="0" animBg="1"/>
      <p:bldP spid="7168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420938"/>
            <a:ext cx="6624637" cy="863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4400" smtClean="0">
                <a:solidFill>
                  <a:schemeClr val="bg1"/>
                </a:solidFill>
              </a:rPr>
              <a:t>1. Воды Тихого океана не омывают берега:</a:t>
            </a:r>
          </a:p>
        </p:txBody>
      </p:sp>
      <p:sp>
        <p:nvSpPr>
          <p:cNvPr id="2150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Австралии</a:t>
            </a:r>
          </a:p>
        </p:txBody>
      </p:sp>
      <p:sp>
        <p:nvSpPr>
          <p:cNvPr id="21509" name="AutoShape 5">
            <a:hlinkClick r:id="rId2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Антарктиды</a:t>
            </a:r>
          </a:p>
        </p:txBody>
      </p:sp>
      <p:sp>
        <p:nvSpPr>
          <p:cNvPr id="21510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Африки</a:t>
            </a:r>
          </a:p>
        </p:txBody>
      </p:sp>
      <p:sp>
        <p:nvSpPr>
          <p:cNvPr id="2151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Евразии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  <p:bldP spid="21508" grpId="0" animBg="1"/>
      <p:bldP spid="21509" grpId="0" animBg="1"/>
      <p:bldP spid="21510" grpId="0" animBg="1"/>
      <p:bldP spid="215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2. Условная линия, разделяющая земной шар на Северное и Южное полушарие, называется:</a:t>
            </a:r>
          </a:p>
        </p:txBody>
      </p:sp>
      <p:sp>
        <p:nvSpPr>
          <p:cNvPr id="19460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экватор</a:t>
            </a:r>
          </a:p>
        </p:txBody>
      </p:sp>
      <p:sp>
        <p:nvSpPr>
          <p:cNvPr id="19461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chemeClr val="bg1"/>
                </a:solidFill>
              </a:rPr>
              <a:t>В</a:t>
            </a:r>
            <a:r>
              <a:rPr lang="en-US">
                <a:solidFill>
                  <a:schemeClr val="bg1"/>
                </a:solidFill>
              </a:rPr>
              <a:t>)</a:t>
            </a:r>
            <a:r>
              <a:rPr lang="ru-RU">
                <a:solidFill>
                  <a:schemeClr val="bg1"/>
                </a:solidFill>
              </a:rPr>
              <a:t> меридиан</a:t>
            </a:r>
          </a:p>
        </p:txBody>
      </p:sp>
      <p:sp>
        <p:nvSpPr>
          <p:cNvPr id="19462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тропик</a:t>
            </a:r>
          </a:p>
        </p:txBody>
      </p:sp>
      <p:sp>
        <p:nvSpPr>
          <p:cNvPr id="19463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параллель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9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  <p:bldP spid="19460" grpId="0" animBg="1"/>
      <p:bldP spid="19461" grpId="0" animBg="1"/>
      <p:bldP spid="19462" grpId="0" animBg="1"/>
      <p:bldP spid="194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1. Море, которое принадлежит к бассейну Индийского океана:</a:t>
            </a:r>
          </a:p>
        </p:txBody>
      </p:sp>
      <p:sp>
        <p:nvSpPr>
          <p:cNvPr id="10244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А) Аравийское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0245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Филиппинское</a:t>
            </a:r>
          </a:p>
        </p:txBody>
      </p:sp>
      <p:sp>
        <p:nvSpPr>
          <p:cNvPr id="10246" name="AutoShape 6">
            <a:hlinkClick r:id="rId6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Саргассово</a:t>
            </a:r>
          </a:p>
        </p:txBody>
      </p:sp>
      <p:sp>
        <p:nvSpPr>
          <p:cNvPr id="10247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Берингово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4" grpId="0" animBg="1"/>
      <p:bldP spid="10245" grpId="0" animBg="1"/>
      <p:bldP spid="10246" grpId="0" animBg="1"/>
      <p:bldP spid="1024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349500"/>
            <a:ext cx="7343775" cy="863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Наибольший природный комплекс Земли:</a:t>
            </a:r>
          </a:p>
        </p:txBody>
      </p:sp>
      <p:sp>
        <p:nvSpPr>
          <p:cNvPr id="20488" name="AutoShape 8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>
              <a:solidFill>
                <a:schemeClr val="bg1"/>
              </a:solidFill>
            </a:endParaRPr>
          </a:p>
          <a:p>
            <a:pPr algn="ctr"/>
            <a:r>
              <a:rPr lang="en-US" sz="2800">
                <a:solidFill>
                  <a:schemeClr val="bg1"/>
                </a:solidFill>
              </a:rPr>
              <a:t>A) </a:t>
            </a:r>
            <a:r>
              <a:rPr lang="ru-RU">
                <a:solidFill>
                  <a:schemeClr val="bg1"/>
                </a:solidFill>
              </a:rPr>
              <a:t>Географическая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оболочка</a:t>
            </a:r>
          </a:p>
          <a:p>
            <a:pPr algn="ctr"/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20489" name="AutoShape 9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гидросфера</a:t>
            </a:r>
          </a:p>
        </p:txBody>
      </p:sp>
      <p:sp>
        <p:nvSpPr>
          <p:cNvPr id="20490" name="AutoShape 10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Природная зона</a:t>
            </a:r>
          </a:p>
        </p:txBody>
      </p:sp>
      <p:sp>
        <p:nvSpPr>
          <p:cNvPr id="20491" name="AutoShape 11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биосфера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20488" grpId="0" animBg="1"/>
      <p:bldP spid="20489" grpId="0" animBg="1"/>
      <p:bldP spid="20490" grpId="0" animBg="1"/>
      <p:bldP spid="2049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12255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К новым источникам географических знаний относится:</a:t>
            </a:r>
            <a:endParaRPr lang="ru-RU" sz="2800" smtClean="0">
              <a:solidFill>
                <a:schemeClr val="bg1"/>
              </a:solidFill>
            </a:endParaRPr>
          </a:p>
        </p:txBody>
      </p:sp>
      <p:sp>
        <p:nvSpPr>
          <p:cNvPr id="5120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энциклопедия</a:t>
            </a:r>
          </a:p>
        </p:txBody>
      </p:sp>
      <p:sp>
        <p:nvSpPr>
          <p:cNvPr id="51205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Электронный</a:t>
            </a:r>
          </a:p>
          <a:p>
            <a:r>
              <a:rPr lang="ru-RU">
                <a:solidFill>
                  <a:schemeClr val="bg1"/>
                </a:solidFill>
              </a:rPr>
              <a:t> атлас</a:t>
            </a:r>
          </a:p>
        </p:txBody>
      </p:sp>
      <p:sp>
        <p:nvSpPr>
          <p:cNvPr id="51206" name="AutoShape 6">
            <a:hlinkClick r:id="rId2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Художественная</a:t>
            </a:r>
          </a:p>
          <a:p>
            <a:r>
              <a:rPr lang="ru-RU">
                <a:solidFill>
                  <a:schemeClr val="bg1"/>
                </a:solidFill>
              </a:rPr>
              <a:t>литература</a:t>
            </a:r>
          </a:p>
        </p:txBody>
      </p:sp>
      <p:sp>
        <p:nvSpPr>
          <p:cNvPr id="5120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Географическая</a:t>
            </a:r>
          </a:p>
          <a:p>
            <a:r>
              <a:rPr lang="ru-RU">
                <a:solidFill>
                  <a:schemeClr val="bg1"/>
                </a:solidFill>
              </a:rPr>
              <a:t> карта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9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  <p:bldP spid="51204" grpId="0" animBg="1"/>
      <p:bldP spid="51205" grpId="0" animBg="1"/>
      <p:bldP spid="51206" grpId="0" animBg="1"/>
      <p:bldP spid="5120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9366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Полный оборот вокруг своей оси Земля совершает за:</a:t>
            </a:r>
          </a:p>
        </p:txBody>
      </p:sp>
      <p:sp>
        <p:nvSpPr>
          <p:cNvPr id="7373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30 суток 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73733" name="AutoShape 5">
            <a:hlinkClick r:id="rId5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365 суток</a:t>
            </a:r>
          </a:p>
        </p:txBody>
      </p:sp>
      <p:sp>
        <p:nvSpPr>
          <p:cNvPr id="73734" name="AutoShape 6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24 часа</a:t>
            </a:r>
          </a:p>
        </p:txBody>
      </p:sp>
      <p:sp>
        <p:nvSpPr>
          <p:cNvPr id="73735" name="AutoShape 7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8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22 часа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33799" name="Rectangle 14"/>
          <p:cNvSpPr>
            <a:spLocks noChangeArrowheads="1"/>
          </p:cNvSpPr>
          <p:nvPr/>
        </p:nvSpPr>
        <p:spPr bwMode="auto">
          <a:xfrm>
            <a:off x="3348038" y="620713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chemeClr val="bg1"/>
                </a:solidFill>
              </a:rPr>
              <a:t>ВОПРОС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  <p:bldP spid="73733" grpId="0" animBg="1"/>
      <p:bldP spid="73734" grpId="0" animBg="1"/>
      <p:bldP spid="7373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2. Тихий океан соединяется с Северным Ледовитым океаном проливом:</a:t>
            </a:r>
          </a:p>
        </p:txBody>
      </p:sp>
      <p:sp>
        <p:nvSpPr>
          <p:cNvPr id="74756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Беринговым</a:t>
            </a:r>
          </a:p>
        </p:txBody>
      </p:sp>
      <p:sp>
        <p:nvSpPr>
          <p:cNvPr id="74757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chemeClr val="bg1"/>
                </a:solidFill>
              </a:rPr>
              <a:t>В</a:t>
            </a:r>
            <a:r>
              <a:rPr lang="en-US">
                <a:solidFill>
                  <a:schemeClr val="bg1"/>
                </a:solidFill>
              </a:rPr>
              <a:t>)</a:t>
            </a:r>
            <a:r>
              <a:rPr lang="ru-RU">
                <a:solidFill>
                  <a:schemeClr val="bg1"/>
                </a:solidFill>
              </a:rPr>
              <a:t> Магеллановым</a:t>
            </a:r>
          </a:p>
        </p:txBody>
      </p:sp>
      <p:sp>
        <p:nvSpPr>
          <p:cNvPr id="74758" name="AutoShape 6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Дрейка</a:t>
            </a:r>
          </a:p>
        </p:txBody>
      </p:sp>
      <p:sp>
        <p:nvSpPr>
          <p:cNvPr id="74759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Гибралтарским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/>
      <p:bldP spid="74757" grpId="0" animBg="1"/>
      <p:bldP spid="74758" grpId="0" animBg="1"/>
      <p:bldP spid="7475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29600" cy="15843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</a:t>
            </a:r>
            <a:r>
              <a:rPr lang="ru-RU" sz="4400" smtClean="0">
                <a:solidFill>
                  <a:schemeClr val="bg1"/>
                </a:solidFill>
              </a:rPr>
              <a:t>Планета Земля имеет форму:</a:t>
            </a:r>
          </a:p>
          <a:p>
            <a:pPr marL="609600" indent="-609600" eaLnBrk="1" hangingPunct="1">
              <a:buFontTx/>
              <a:buNone/>
            </a:pPr>
            <a:endParaRPr lang="ru-RU" sz="4400" smtClean="0">
              <a:solidFill>
                <a:schemeClr val="bg1"/>
              </a:solidFill>
            </a:endParaRPr>
          </a:p>
        </p:txBody>
      </p:sp>
      <p:sp>
        <p:nvSpPr>
          <p:cNvPr id="75780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шара</a:t>
            </a:r>
          </a:p>
        </p:txBody>
      </p:sp>
      <p:sp>
        <p:nvSpPr>
          <p:cNvPr id="75781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эллипса</a:t>
            </a:r>
          </a:p>
        </p:txBody>
      </p:sp>
      <p:sp>
        <p:nvSpPr>
          <p:cNvPr id="75782" name="AutoShape 6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геоида</a:t>
            </a:r>
          </a:p>
        </p:txBody>
      </p:sp>
      <p:sp>
        <p:nvSpPr>
          <p:cNvPr id="75783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овала</a:t>
            </a:r>
          </a:p>
        </p:txBody>
      </p:sp>
      <p:sp>
        <p:nvSpPr>
          <p:cNvPr id="35847" name="Rectangle 16"/>
          <p:cNvSpPr>
            <a:spLocks noChangeArrowheads="1"/>
          </p:cNvSpPr>
          <p:nvPr/>
        </p:nvSpPr>
        <p:spPr bwMode="auto">
          <a:xfrm>
            <a:off x="3419475" y="500063"/>
            <a:ext cx="2163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chemeClr val="bg1"/>
                </a:solidFill>
              </a:rPr>
              <a:t>ВОПРОС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animBg="1"/>
      <p:bldP spid="75781" grpId="0" animBg="1"/>
      <p:bldP spid="75782" grpId="0" animBg="1"/>
      <p:bldP spid="7578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229600" cy="15843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Единица времени, за которую Земля совершает полный оборот вокруг своей оси:</a:t>
            </a:r>
          </a:p>
        </p:txBody>
      </p:sp>
      <p:sp>
        <p:nvSpPr>
          <p:cNvPr id="7680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год</a:t>
            </a:r>
          </a:p>
        </p:txBody>
      </p:sp>
      <p:sp>
        <p:nvSpPr>
          <p:cNvPr id="76805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сутки</a:t>
            </a:r>
          </a:p>
        </p:txBody>
      </p:sp>
      <p:sp>
        <p:nvSpPr>
          <p:cNvPr id="76806" name="AutoShape 6">
            <a:hlinkClick r:id="rId2" action="ppaction://hlinksldjump" highlightClick="1">
              <a:snd r:embed="rId3" name="false.wav"/>
            </a:hlinkClick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минута</a:t>
            </a:r>
          </a:p>
        </p:txBody>
      </p:sp>
      <p:sp>
        <p:nvSpPr>
          <p:cNvPr id="76807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час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nimBg="1"/>
      <p:bldP spid="76805" grpId="0" animBg="1"/>
      <p:bldP spid="76806" grpId="0" animBg="1"/>
      <p:bldP spid="7680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205038"/>
            <a:ext cx="9144000" cy="12239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chemeClr val="bg1"/>
                </a:solidFill>
              </a:rPr>
              <a:t>Линия перемены дат проходит приблизительно:</a:t>
            </a:r>
          </a:p>
        </p:txBody>
      </p:sp>
      <p:sp>
        <p:nvSpPr>
          <p:cNvPr id="25604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По 180 меридиану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5605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По 0 меридиану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5606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539750" y="5589588"/>
            <a:ext cx="3887788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По экватору</a:t>
            </a:r>
          </a:p>
        </p:txBody>
      </p:sp>
      <p:sp>
        <p:nvSpPr>
          <p:cNvPr id="25607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По 360 меридиану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04" grpId="0" animBg="1"/>
      <p:bldP spid="25605" grpId="0" animBg="1"/>
      <p:bldP spid="25606" grpId="0" animBg="1"/>
      <p:bldP spid="2560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172878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2.  Во время движения на восток из одного часового пояса в другой часы следует переводить:</a:t>
            </a:r>
          </a:p>
        </p:txBody>
      </p:sp>
      <p:sp>
        <p:nvSpPr>
          <p:cNvPr id="2355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На 1 час назад</a:t>
            </a:r>
          </a:p>
        </p:txBody>
      </p:sp>
      <p:sp>
        <p:nvSpPr>
          <p:cNvPr id="23557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На 2 часа вперед</a:t>
            </a:r>
          </a:p>
        </p:txBody>
      </p:sp>
      <p:sp>
        <p:nvSpPr>
          <p:cNvPr id="2355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Не нужно</a:t>
            </a:r>
          </a:p>
          <a:p>
            <a:r>
              <a:rPr lang="ru-RU">
                <a:solidFill>
                  <a:schemeClr val="bg1"/>
                </a:solidFill>
              </a:rPr>
              <a:t>переводить</a:t>
            </a:r>
          </a:p>
        </p:txBody>
      </p:sp>
      <p:sp>
        <p:nvSpPr>
          <p:cNvPr id="23559" name="AutoShape 7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На 1 час вперед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  <p:bldP spid="23556" grpId="0" animBg="1"/>
      <p:bldP spid="23557" grpId="0" animBg="1"/>
      <p:bldP spid="23558" grpId="0" animBg="1"/>
      <p:bldP spid="2355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Украина живет по времени часового пояса:</a:t>
            </a:r>
          </a:p>
        </p:txBody>
      </p:sp>
      <p:sp>
        <p:nvSpPr>
          <p:cNvPr id="2458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1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2458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3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24582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539750" y="5589588"/>
            <a:ext cx="3887788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 2 </a:t>
            </a:r>
          </a:p>
        </p:txBody>
      </p:sp>
      <p:sp>
        <p:nvSpPr>
          <p:cNvPr id="2458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4</a:t>
            </a:r>
            <a:endParaRPr lang="ru-RU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24580" grpId="0" animBg="1"/>
      <p:bldP spid="24581" grpId="0" animBg="1"/>
      <p:bldP spid="24582" grpId="0" animBg="1"/>
      <p:bldP spid="2458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6859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На платформах, как правило, образуются:</a:t>
            </a:r>
          </a:p>
        </p:txBody>
      </p:sp>
      <p:sp>
        <p:nvSpPr>
          <p:cNvPr id="2253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горы </a:t>
            </a:r>
          </a:p>
        </p:txBody>
      </p:sp>
      <p:sp>
        <p:nvSpPr>
          <p:cNvPr id="2253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Срединно-</a:t>
            </a:r>
          </a:p>
          <a:p>
            <a:r>
              <a:rPr lang="ru-RU" sz="2800">
                <a:solidFill>
                  <a:schemeClr val="bg1"/>
                </a:solidFill>
              </a:rPr>
              <a:t>океанические хребты</a:t>
            </a:r>
          </a:p>
        </p:txBody>
      </p:sp>
      <p:sp>
        <p:nvSpPr>
          <p:cNvPr id="22534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равнины</a:t>
            </a:r>
          </a:p>
        </p:txBody>
      </p:sp>
      <p:sp>
        <p:nvSpPr>
          <p:cNvPr id="2253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Глубоководные</a:t>
            </a:r>
          </a:p>
          <a:p>
            <a:r>
              <a:rPr lang="ru-RU">
                <a:solidFill>
                  <a:schemeClr val="bg1"/>
                </a:solidFill>
              </a:rPr>
              <a:t>желоба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  <p:bldP spid="22532" grpId="0" animBg="1"/>
      <p:bldP spid="22533" grpId="0" animBg="1"/>
      <p:bldP spid="22534" grpId="0" animBg="1"/>
      <p:bldP spid="225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2. </a:t>
            </a:r>
            <a:r>
              <a:rPr lang="ru-RU" smtClean="0">
                <a:solidFill>
                  <a:schemeClr val="bg1"/>
                </a:solidFill>
              </a:rPr>
              <a:t>Ветры, меняющие свое направление два раза в год:</a:t>
            </a:r>
          </a:p>
        </p:txBody>
      </p:sp>
      <p:sp>
        <p:nvSpPr>
          <p:cNvPr id="819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бризы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8197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муссоны</a:t>
            </a:r>
          </a:p>
        </p:txBody>
      </p:sp>
      <p:sp>
        <p:nvSpPr>
          <p:cNvPr id="8198" name="AutoShape 6">
            <a:hlinkClick r:id="rId6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пассаты</a:t>
            </a:r>
          </a:p>
        </p:txBody>
      </p:sp>
      <p:sp>
        <p:nvSpPr>
          <p:cNvPr id="819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западные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7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8196" grpId="0" animBg="1"/>
      <p:bldP spid="8197" grpId="0" animBg="1"/>
      <p:bldP spid="8198" grpId="0" animBg="1"/>
      <p:bldP spid="819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9144000" cy="1223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Равнины с абсолютной высотой от 200 до 500 м называются:</a:t>
            </a:r>
          </a:p>
        </p:txBody>
      </p:sp>
      <p:sp>
        <p:nvSpPr>
          <p:cNvPr id="77828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низменности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7829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93236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плоскогорья</a:t>
            </a:r>
          </a:p>
        </p:txBody>
      </p:sp>
      <p:sp>
        <p:nvSpPr>
          <p:cNvPr id="77830" name="AutoShape 6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возвышенности</a:t>
            </a:r>
          </a:p>
        </p:txBody>
      </p:sp>
      <p:sp>
        <p:nvSpPr>
          <p:cNvPr id="77831" name="AutoShape 7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нагорья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  <p:bldP spid="77829" grpId="0" animBg="1"/>
      <p:bldP spid="77830" grpId="0" animBg="1"/>
      <p:bldP spid="7783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2. Наибольший угол падения солнечных лучей на протяжении года наблюдается:</a:t>
            </a:r>
          </a:p>
        </p:txBody>
      </p:sp>
      <p:sp>
        <p:nvSpPr>
          <p:cNvPr id="7885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На полюсах</a:t>
            </a:r>
          </a:p>
        </p:txBody>
      </p:sp>
      <p:sp>
        <p:nvSpPr>
          <p:cNvPr id="7885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93236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В тропиках</a:t>
            </a:r>
          </a:p>
        </p:txBody>
      </p:sp>
      <p:sp>
        <p:nvSpPr>
          <p:cNvPr id="78854" name="AutoShape 6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В умеренных </a:t>
            </a:r>
          </a:p>
          <a:p>
            <a:r>
              <a:rPr lang="ru-RU">
                <a:solidFill>
                  <a:schemeClr val="bg1"/>
                </a:solidFill>
              </a:rPr>
              <a:t>широтах</a:t>
            </a:r>
          </a:p>
        </p:txBody>
      </p:sp>
      <p:sp>
        <p:nvSpPr>
          <p:cNvPr id="78855" name="AutoShape 7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На экваторе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78853" grpId="0" animBg="1"/>
      <p:bldP spid="78854" grpId="0" animBg="1"/>
      <p:bldP spid="7885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132397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Постоянные ветры, которые дуют то тропических широт к экватору:</a:t>
            </a:r>
          </a:p>
        </p:txBody>
      </p:sp>
      <p:sp>
        <p:nvSpPr>
          <p:cNvPr id="7987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муссоны</a:t>
            </a:r>
          </a:p>
        </p:txBody>
      </p:sp>
      <p:sp>
        <p:nvSpPr>
          <p:cNvPr id="79877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бризы</a:t>
            </a:r>
          </a:p>
        </p:txBody>
      </p:sp>
      <p:sp>
        <p:nvSpPr>
          <p:cNvPr id="79878" name="AutoShape 6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пассаты</a:t>
            </a:r>
          </a:p>
        </p:txBody>
      </p:sp>
      <p:sp>
        <p:nvSpPr>
          <p:cNvPr id="7987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циклоны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7" grpId="0" animBg="1"/>
      <p:bldP spid="79878" grpId="0" animBg="1"/>
      <p:bldP spid="7987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15128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4. Линии на климатической карте, соединяющие точки с одинаковыми показателями температур, называются:</a:t>
            </a:r>
          </a:p>
        </p:txBody>
      </p:sp>
      <p:sp>
        <p:nvSpPr>
          <p:cNvPr id="8090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 изобары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80901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изогиеты</a:t>
            </a:r>
          </a:p>
        </p:txBody>
      </p:sp>
      <p:sp>
        <p:nvSpPr>
          <p:cNvPr id="80902" name="AutoShape 6">
            <a:hlinkClick r:id="rId6" action="ppaction://hlinksldjump" highlightClick="1">
              <a:snd r:embed="rId7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изотермы</a:t>
            </a:r>
          </a:p>
        </p:txBody>
      </p:sp>
      <p:sp>
        <p:nvSpPr>
          <p:cNvPr id="80903" name="AutoShape 7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787900" y="5589588"/>
            <a:ext cx="3887788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горизонтали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  <p:bldP spid="80901" grpId="0" animBg="1"/>
      <p:bldP spid="80902" grpId="0" animBg="1"/>
      <p:bldP spid="8090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1. Средиземное море принадлежит океану: </a:t>
            </a:r>
            <a:endParaRPr lang="ru-RU" b="1" smtClean="0">
              <a:solidFill>
                <a:schemeClr val="bg1"/>
              </a:solidFill>
            </a:endParaRPr>
          </a:p>
        </p:txBody>
      </p:sp>
      <p:sp>
        <p:nvSpPr>
          <p:cNvPr id="2970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Индийскому</a:t>
            </a:r>
          </a:p>
        </p:txBody>
      </p:sp>
      <p:sp>
        <p:nvSpPr>
          <p:cNvPr id="2970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Северному </a:t>
            </a:r>
          </a:p>
          <a:p>
            <a:r>
              <a:rPr lang="ru-RU" sz="2800">
                <a:solidFill>
                  <a:schemeClr val="bg1"/>
                </a:solidFill>
              </a:rPr>
              <a:t>Ледовитому</a:t>
            </a:r>
          </a:p>
        </p:txBody>
      </p:sp>
      <p:sp>
        <p:nvSpPr>
          <p:cNvPr id="29702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Атлантическому</a:t>
            </a:r>
          </a:p>
        </p:txBody>
      </p:sp>
      <p:sp>
        <p:nvSpPr>
          <p:cNvPr id="2970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Тихому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29700" grpId="0" animBg="1"/>
      <p:bldP spid="29701" grpId="0" animBg="1"/>
      <p:bldP spid="29702" grpId="0" animBg="1"/>
      <p:bldP spid="2970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151288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2. Большой Барьерный риф образовался возле берегов: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2765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Евразии</a:t>
            </a:r>
          </a:p>
        </p:txBody>
      </p:sp>
      <p:sp>
        <p:nvSpPr>
          <p:cNvPr id="27653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Австралии</a:t>
            </a:r>
          </a:p>
        </p:txBody>
      </p:sp>
      <p:sp>
        <p:nvSpPr>
          <p:cNvPr id="27654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Африки</a:t>
            </a:r>
          </a:p>
        </p:txBody>
      </p:sp>
      <p:sp>
        <p:nvSpPr>
          <p:cNvPr id="2765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Северной Америки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8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27652" grpId="0" animBg="1"/>
      <p:bldP spid="27653" grpId="0" animBg="1"/>
      <p:bldP spid="27654" grpId="0" animBg="1"/>
      <p:bldP spid="2765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16859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Наибольший залив Атлантического океана: </a:t>
            </a:r>
          </a:p>
        </p:txBody>
      </p:sp>
      <p:sp>
        <p:nvSpPr>
          <p:cNvPr id="28676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Мексиканский</a:t>
            </a:r>
          </a:p>
        </p:txBody>
      </p:sp>
      <p:sp>
        <p:nvSpPr>
          <p:cNvPr id="28677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Бискайский</a:t>
            </a:r>
          </a:p>
        </p:txBody>
      </p:sp>
      <p:sp>
        <p:nvSpPr>
          <p:cNvPr id="28678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Ла-Плата</a:t>
            </a:r>
          </a:p>
        </p:txBody>
      </p:sp>
      <p:sp>
        <p:nvSpPr>
          <p:cNvPr id="28679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Бенгальский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  <p:bldP spid="28676" grpId="0" animBg="1"/>
      <p:bldP spid="28677" grpId="0" animBg="1"/>
      <p:bldP spid="28678" grpId="0" animBg="1"/>
      <p:bldP spid="2867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1638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4. В Мировом океана выделяют такие части:</a:t>
            </a:r>
          </a:p>
        </p:txBody>
      </p:sp>
      <p:sp>
        <p:nvSpPr>
          <p:cNvPr id="2662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реки</a:t>
            </a:r>
          </a:p>
        </p:txBody>
      </p:sp>
      <p:sp>
        <p:nvSpPr>
          <p:cNvPr id="26629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моря</a:t>
            </a:r>
          </a:p>
        </p:txBody>
      </p:sp>
      <p:sp>
        <p:nvSpPr>
          <p:cNvPr id="26630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каналы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2663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озера</a:t>
            </a:r>
            <a:endParaRPr lang="ru-RU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  <p:bldP spid="26628" grpId="0" animBg="1"/>
      <p:bldP spid="26629" grpId="0" animBg="1"/>
      <p:bldP spid="26630" grpId="0" animBg="1"/>
      <p:bldP spid="2663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1. Самая глубокая впадина Мирового океана:</a:t>
            </a:r>
            <a:endParaRPr lang="ru-RU" b="1" smtClean="0">
              <a:solidFill>
                <a:schemeClr val="bg1"/>
              </a:solidFill>
            </a:endParaRPr>
          </a:p>
        </p:txBody>
      </p:sp>
      <p:sp>
        <p:nvSpPr>
          <p:cNvPr id="8192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Марианская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81925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Пуэрто-Рико</a:t>
            </a:r>
            <a:endParaRPr lang="ru-RU"/>
          </a:p>
        </p:txBody>
      </p:sp>
      <p:sp>
        <p:nvSpPr>
          <p:cNvPr id="81926" name="AutoShape 6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Филиппинская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8192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Зондская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  <p:bldP spid="81925" grpId="0" animBg="1"/>
      <p:bldP spid="81926" grpId="0" animBg="1"/>
      <p:bldP spid="8192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16557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2. Самый маленький по площади океан: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8294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Тихий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82949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Северный</a:t>
            </a:r>
          </a:p>
          <a:p>
            <a:r>
              <a:rPr lang="ru-RU" sz="2400">
                <a:solidFill>
                  <a:schemeClr val="bg1"/>
                </a:solidFill>
              </a:rPr>
              <a:t>Ледовитый</a:t>
            </a:r>
          </a:p>
        </p:txBody>
      </p:sp>
      <p:sp>
        <p:nvSpPr>
          <p:cNvPr id="82950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Атлантический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82951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Индийский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/>
      <p:bldP spid="82949" grpId="0" animBg="1"/>
      <p:bldP spid="82950" grpId="0" animBg="1"/>
      <p:bldP spid="829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229600" cy="19732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3. Течение, которое сформировалось в Атлантическом океане:</a:t>
            </a:r>
          </a:p>
        </p:txBody>
      </p:sp>
      <p:sp>
        <p:nvSpPr>
          <p:cNvPr id="922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076700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Сомалийское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9222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1497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>
                <a:solidFill>
                  <a:schemeClr val="bg1"/>
                </a:solidFill>
              </a:rPr>
              <a:t>А</a:t>
            </a:r>
            <a:r>
              <a:rPr lang="en-US" sz="2800">
                <a:solidFill>
                  <a:schemeClr val="bg1"/>
                </a:solidFill>
              </a:rPr>
              <a:t>)</a:t>
            </a:r>
            <a:r>
              <a:rPr lang="ru-RU" sz="2800">
                <a:solidFill>
                  <a:schemeClr val="bg1"/>
                </a:solidFill>
              </a:rPr>
              <a:t> Гольфстрим</a:t>
            </a:r>
            <a:r>
              <a:rPr lang="ru-RU" sz="2400">
                <a:solidFill>
                  <a:schemeClr val="bg1"/>
                </a:solidFill>
              </a:rPr>
              <a:t> 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922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Калифорнийское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9226" name="AutoShape 10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С) Перуанское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12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1" grpId="0" animBg="1"/>
      <p:bldP spid="9222" grpId="0" animBg="1"/>
      <p:bldP spid="9223" grpId="0" animBg="1"/>
      <p:bldP spid="922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229600" cy="151288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Перуанское течение находится в океане:</a:t>
            </a:r>
          </a:p>
        </p:txBody>
      </p:sp>
      <p:sp>
        <p:nvSpPr>
          <p:cNvPr id="83972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>
                <a:solidFill>
                  <a:schemeClr val="bg1"/>
                </a:solidFill>
              </a:rPr>
              <a:t>Тихий</a:t>
            </a:r>
          </a:p>
          <a:p>
            <a:r>
              <a:rPr lang="ru-RU" sz="2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3973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 </a:t>
            </a:r>
            <a:r>
              <a:rPr lang="ru-RU">
                <a:solidFill>
                  <a:schemeClr val="bg1"/>
                </a:solidFill>
              </a:rPr>
              <a:t>Атлантический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8397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>
                <a:solidFill>
                  <a:schemeClr val="bg1"/>
                </a:solidFill>
              </a:rPr>
              <a:t>Индийский</a:t>
            </a:r>
          </a:p>
        </p:txBody>
      </p:sp>
      <p:sp>
        <p:nvSpPr>
          <p:cNvPr id="83975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16563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Северный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Ледовитый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/>
      <p:bldP spid="83973" grpId="0" animBg="1"/>
      <p:bldP spid="83974" grpId="0" animBg="1"/>
      <p:bldP spid="8397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1638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4. Море Тихого океана, значительная часть которого зимой замерзает:</a:t>
            </a:r>
          </a:p>
        </p:txBody>
      </p:sp>
      <p:sp>
        <p:nvSpPr>
          <p:cNvPr id="8499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 Японское</a:t>
            </a:r>
          </a:p>
        </p:txBody>
      </p:sp>
      <p:sp>
        <p:nvSpPr>
          <p:cNvPr id="84997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Берингово</a:t>
            </a:r>
            <a:endParaRPr lang="ru-RU">
              <a:solidFill>
                <a:schemeClr val="bg1"/>
              </a:solidFill>
            </a:endParaRPr>
          </a:p>
          <a:p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8499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Южно-Китайское</a:t>
            </a:r>
          </a:p>
        </p:txBody>
      </p:sp>
      <p:sp>
        <p:nvSpPr>
          <p:cNvPr id="84999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Коралловое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  <p:bldP spid="84998" grpId="0" animBg="1"/>
      <p:bldP spid="8499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8229600" cy="1223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5. Основной зерновой культурой стран Азии является:</a:t>
            </a:r>
            <a:endParaRPr lang="ru-RU" sz="2400" smtClean="0">
              <a:solidFill>
                <a:schemeClr val="bg1"/>
              </a:solidFill>
            </a:endParaRPr>
          </a:p>
        </p:txBody>
      </p:sp>
      <p:sp>
        <p:nvSpPr>
          <p:cNvPr id="10854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рис</a:t>
            </a:r>
          </a:p>
        </p:txBody>
      </p:sp>
      <p:sp>
        <p:nvSpPr>
          <p:cNvPr id="108549" name="AutoShape 5">
            <a:hlinkClick r:id="" action="ppaction://noaction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кукуруза</a:t>
            </a:r>
          </a:p>
        </p:txBody>
      </p:sp>
      <p:sp>
        <p:nvSpPr>
          <p:cNvPr id="108550" name="AutoShape 6">
            <a:hlinkClick r:id="rId6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пшеница</a:t>
            </a:r>
          </a:p>
        </p:txBody>
      </p:sp>
      <p:sp>
        <p:nvSpPr>
          <p:cNvPr id="108551" name="AutoShape 7">
            <a:hlinkClick r:id="" action="ppaction://noaction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рожь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nimBg="1"/>
      <p:bldP spid="108549" grpId="0" animBg="1"/>
      <p:bldP spid="108550" grpId="0" animBg="1"/>
      <p:bldP spid="108551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965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Климат Японии формируется преимущественно под влиянием:</a:t>
            </a:r>
            <a:endParaRPr lang="ru-RU" sz="2400" b="1" smtClean="0">
              <a:solidFill>
                <a:schemeClr val="bg1"/>
              </a:solidFill>
            </a:endParaRPr>
          </a:p>
        </p:txBody>
      </p:sp>
      <p:sp>
        <p:nvSpPr>
          <p:cNvPr id="10957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пассатов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10957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западных</a:t>
            </a:r>
          </a:p>
          <a:p>
            <a:r>
              <a:rPr lang="ru-RU" sz="2400">
                <a:solidFill>
                  <a:schemeClr val="bg1"/>
                </a:solidFill>
              </a:rPr>
              <a:t>ветров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109574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муссонов</a:t>
            </a:r>
          </a:p>
        </p:txBody>
      </p:sp>
      <p:sp>
        <p:nvSpPr>
          <p:cNvPr id="10957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стоковых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1" grpId="0" build="p"/>
      <p:bldP spid="109572" grpId="0" animBg="1"/>
      <p:bldP spid="109573" grpId="0" animBg="1"/>
      <p:bldP spid="109574" grpId="0" animBg="1"/>
      <p:bldP spid="10957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29600" cy="1397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2. Великобританию от материка отделяет пролив:</a:t>
            </a:r>
            <a:endParaRPr lang="ru-RU" sz="3600" smtClean="0">
              <a:solidFill>
                <a:schemeClr val="bg1"/>
              </a:solidFill>
            </a:endParaRPr>
          </a:p>
        </p:txBody>
      </p:sp>
      <p:sp>
        <p:nvSpPr>
          <p:cNvPr id="11059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 Гибралтарский</a:t>
            </a:r>
          </a:p>
        </p:txBody>
      </p:sp>
      <p:sp>
        <p:nvSpPr>
          <p:cNvPr id="110597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Ла-Манш</a:t>
            </a:r>
          </a:p>
        </p:txBody>
      </p:sp>
      <p:sp>
        <p:nvSpPr>
          <p:cNvPr id="11059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Босфор</a:t>
            </a:r>
          </a:p>
        </p:txBody>
      </p:sp>
      <p:sp>
        <p:nvSpPr>
          <p:cNvPr id="11059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Дарданеллы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 build="p"/>
      <p:bldP spid="110596" grpId="0" animBg="1"/>
      <p:bldP spid="110597" grpId="0" animBg="1"/>
      <p:bldP spid="110598" grpId="0" animBg="1"/>
      <p:bldP spid="11059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16859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Выберите из преложенных понятий те, которые не относятся к Антарктиде:</a:t>
            </a:r>
          </a:p>
        </p:txBody>
      </p:sp>
      <p:sp>
        <p:nvSpPr>
          <p:cNvPr id="113668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пассаты</a:t>
            </a:r>
          </a:p>
        </p:txBody>
      </p:sp>
      <p:sp>
        <p:nvSpPr>
          <p:cNvPr id="113669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каменный уголь</a:t>
            </a:r>
          </a:p>
        </p:txBody>
      </p:sp>
      <p:sp>
        <p:nvSpPr>
          <p:cNvPr id="113670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полярная ночь </a:t>
            </a:r>
          </a:p>
        </p:txBody>
      </p:sp>
      <p:sp>
        <p:nvSpPr>
          <p:cNvPr id="113671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мхи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/>
      <p:bldP spid="113667" grpId="0" build="p"/>
      <p:bldP spid="113668" grpId="0" animBg="1"/>
      <p:bldP spid="113669" grpId="0" animBg="1"/>
      <p:bldP spid="113670" grpId="0" animBg="1"/>
      <p:bldP spid="11367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4.Наибольшее по площади государство Евразии: </a:t>
            </a:r>
          </a:p>
        </p:txBody>
      </p:sp>
      <p:sp>
        <p:nvSpPr>
          <p:cNvPr id="11469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 Китай</a:t>
            </a:r>
          </a:p>
        </p:txBody>
      </p:sp>
      <p:sp>
        <p:nvSpPr>
          <p:cNvPr id="114693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Россия</a:t>
            </a:r>
          </a:p>
        </p:txBody>
      </p:sp>
      <p:sp>
        <p:nvSpPr>
          <p:cNvPr id="114694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Индонезия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1469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Индия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build="p"/>
      <p:bldP spid="114692" grpId="0" animBg="1"/>
      <p:bldP spid="114693" grpId="0" animBg="1"/>
      <p:bldP spid="114694" grpId="0" animBg="1"/>
      <p:bldP spid="114695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965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Наименьшее по площади государство Евразии и мира: </a:t>
            </a:r>
            <a:endParaRPr lang="ru-RU" sz="2400" b="1" smtClean="0">
              <a:solidFill>
                <a:schemeClr val="bg1"/>
              </a:solidFill>
            </a:endParaRPr>
          </a:p>
        </p:txBody>
      </p:sp>
      <p:sp>
        <p:nvSpPr>
          <p:cNvPr id="11571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Иран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115717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Белорусь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115718" name="AutoShape 6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Ватикан</a:t>
            </a:r>
          </a:p>
        </p:txBody>
      </p:sp>
      <p:sp>
        <p:nvSpPr>
          <p:cNvPr id="11571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Люксембург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17" grpId="0" animBg="1"/>
      <p:bldP spid="115718" grpId="0" animBg="1"/>
      <p:bldP spid="115719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132397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2. Территория Украина расположена:</a:t>
            </a:r>
            <a:endParaRPr lang="ru-RU" sz="3600" smtClean="0">
              <a:solidFill>
                <a:schemeClr val="bg1"/>
              </a:solidFill>
            </a:endParaRPr>
          </a:p>
        </p:txBody>
      </p:sp>
      <p:sp>
        <p:nvSpPr>
          <p:cNvPr id="11674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в западной Европе</a:t>
            </a:r>
          </a:p>
        </p:txBody>
      </p:sp>
      <p:sp>
        <p:nvSpPr>
          <p:cNvPr id="116741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в восточной Европе</a:t>
            </a:r>
          </a:p>
        </p:txBody>
      </p:sp>
      <p:sp>
        <p:nvSpPr>
          <p:cNvPr id="116742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в южной Азии </a:t>
            </a:r>
          </a:p>
        </p:txBody>
      </p:sp>
      <p:sp>
        <p:nvSpPr>
          <p:cNvPr id="116743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в центральной Европе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 animBg="1"/>
      <p:bldP spid="116741" grpId="0" animBg="1"/>
      <p:bldP spid="116742" grpId="0" animBg="1"/>
      <p:bldP spid="116743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16859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Укажите наиболее глубокое из перечисленных озер:</a:t>
            </a:r>
          </a:p>
        </p:txBody>
      </p:sp>
      <p:sp>
        <p:nvSpPr>
          <p:cNvPr id="117764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Танганьика</a:t>
            </a:r>
          </a:p>
        </p:txBody>
      </p:sp>
      <p:sp>
        <p:nvSpPr>
          <p:cNvPr id="117765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Каспийское</a:t>
            </a:r>
          </a:p>
        </p:txBody>
      </p:sp>
      <p:sp>
        <p:nvSpPr>
          <p:cNvPr id="117766" name="AutoShape 6">
            <a:hlinkClick r:id="rId2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Титикака</a:t>
            </a:r>
          </a:p>
        </p:txBody>
      </p:sp>
      <p:sp>
        <p:nvSpPr>
          <p:cNvPr id="117767" name="AutoShape 7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Балхаш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animBg="1"/>
      <p:bldP spid="117765" grpId="0" animBg="1"/>
      <p:bldP spid="117766" grpId="0" animBg="1"/>
      <p:bldP spid="1177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172878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4. Остров Мадагаскар имеет происхождение:</a:t>
            </a:r>
            <a:endParaRPr lang="en-US" sz="4000" smtClean="0">
              <a:solidFill>
                <a:schemeClr val="bg1"/>
              </a:solidFill>
            </a:endParaRPr>
          </a:p>
        </p:txBody>
      </p:sp>
      <p:sp>
        <p:nvSpPr>
          <p:cNvPr id="4102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292600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A)</a:t>
            </a:r>
            <a:r>
              <a:rPr lang="ru-RU" sz="3600">
                <a:solidFill>
                  <a:schemeClr val="bg1"/>
                </a:solidFill>
              </a:rPr>
              <a:t> вулканическое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4103" name="AutoShape 7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292600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B)</a:t>
            </a:r>
            <a:r>
              <a:rPr lang="ru-RU" sz="3600">
                <a:solidFill>
                  <a:schemeClr val="bg1"/>
                </a:solidFill>
              </a:rPr>
              <a:t> материковое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4104" name="AutoShape 8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C)</a:t>
            </a:r>
            <a:r>
              <a:rPr lang="ru-RU" sz="3600">
                <a:solidFill>
                  <a:schemeClr val="bg1"/>
                </a:solidFill>
              </a:rPr>
              <a:t> коралловое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4105" name="AutoShape 9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D)</a:t>
            </a:r>
            <a:r>
              <a:rPr lang="ru-RU" sz="3600">
                <a:solidFill>
                  <a:schemeClr val="bg1"/>
                </a:solidFill>
              </a:rPr>
              <a:t> тектоническое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 build="p"/>
      <p:bldP spid="4102" grpId="0" animBg="1"/>
      <p:bldP spid="4103" grpId="0" animBg="1"/>
      <p:bldP spid="4104" grpId="0" animBg="1"/>
      <p:bldP spid="410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Для влажных экваториальных лесов характерны почвы:</a:t>
            </a:r>
          </a:p>
        </p:txBody>
      </p:sp>
      <p:sp>
        <p:nvSpPr>
          <p:cNvPr id="11878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 черноземы</a:t>
            </a:r>
          </a:p>
        </p:txBody>
      </p:sp>
      <p:sp>
        <p:nvSpPr>
          <p:cNvPr id="118789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красно-желтые </a:t>
            </a:r>
          </a:p>
          <a:p>
            <a:r>
              <a:rPr lang="ru-RU" sz="2400">
                <a:solidFill>
                  <a:schemeClr val="bg1"/>
                </a:solidFill>
              </a:rPr>
              <a:t>ферралитные</a:t>
            </a:r>
          </a:p>
        </p:txBody>
      </p:sp>
      <p:sp>
        <p:nvSpPr>
          <p:cNvPr id="118790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Серые лесные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18791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каштановые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 animBg="1"/>
      <p:bldP spid="118790" grpId="0" animBg="1"/>
      <p:bldP spid="118791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5038"/>
            <a:ext cx="9144000" cy="12239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chemeClr val="bg1"/>
                </a:solidFill>
              </a:rPr>
              <a:t>Выберите объекты, не расположенные в Южной Америке:</a:t>
            </a:r>
          </a:p>
        </p:txBody>
      </p:sp>
      <p:sp>
        <p:nvSpPr>
          <p:cNvPr id="119812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г. Мак -Кинли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9813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 р. Амазонка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9814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 залив Ла-Плата</a:t>
            </a:r>
          </a:p>
        </p:txBody>
      </p:sp>
      <p:sp>
        <p:nvSpPr>
          <p:cNvPr id="119815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Оринокская </a:t>
            </a:r>
          </a:p>
          <a:p>
            <a:r>
              <a:rPr lang="ru-RU" sz="2400">
                <a:solidFill>
                  <a:schemeClr val="bg1"/>
                </a:solidFill>
              </a:rPr>
              <a:t>низменность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8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1" grpId="0" build="p"/>
      <p:bldP spid="119812" grpId="0" animBg="1"/>
      <p:bldP spid="119813" grpId="0" animBg="1"/>
      <p:bldP spid="119814" grpId="0" animBg="1"/>
      <p:bldP spid="11981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14398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2. Выберите горы, расположенные в Азии: 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12083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Альпы</a:t>
            </a:r>
          </a:p>
        </p:txBody>
      </p:sp>
      <p:sp>
        <p:nvSpPr>
          <p:cNvPr id="120837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Драконовы</a:t>
            </a:r>
          </a:p>
        </p:txBody>
      </p:sp>
      <p:sp>
        <p:nvSpPr>
          <p:cNvPr id="12083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Пиренеи</a:t>
            </a:r>
          </a:p>
        </p:txBody>
      </p:sp>
      <p:sp>
        <p:nvSpPr>
          <p:cNvPr id="120839" name="AutoShape 7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Алтай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build="p"/>
      <p:bldP spid="120836" grpId="0" animBg="1"/>
      <p:bldP spid="120837" grpId="0" animBg="1"/>
      <p:bldP spid="120838" grpId="0" animBg="1"/>
      <p:bldP spid="12083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Из предложенных озер выберите тектоническое:</a:t>
            </a:r>
          </a:p>
        </p:txBody>
      </p:sp>
      <p:sp>
        <p:nvSpPr>
          <p:cNvPr id="12902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Виктория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29029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Каспийское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29030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Танганьика</a:t>
            </a:r>
          </a:p>
        </p:txBody>
      </p:sp>
      <p:sp>
        <p:nvSpPr>
          <p:cNvPr id="12903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Сарезское</a:t>
            </a:r>
            <a:endParaRPr lang="ru-RU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7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  <p:bldP spid="129027" grpId="0" build="p"/>
      <p:bldP spid="129028" grpId="0" animBg="1"/>
      <p:bldP spid="129029" grpId="0" animBg="1"/>
      <p:bldP spid="129030" grpId="0" animBg="1"/>
      <p:bldP spid="129031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16859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 Выберите из предложенного списка животное, относящееся к реликтовым:</a:t>
            </a:r>
          </a:p>
        </p:txBody>
      </p:sp>
      <p:sp>
        <p:nvSpPr>
          <p:cNvPr id="12288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горилла</a:t>
            </a:r>
          </a:p>
        </p:txBody>
      </p:sp>
      <p:sp>
        <p:nvSpPr>
          <p:cNvPr id="122885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выхухоль</a:t>
            </a:r>
          </a:p>
        </p:txBody>
      </p:sp>
      <p:sp>
        <p:nvSpPr>
          <p:cNvPr id="122886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ехидна</a:t>
            </a:r>
          </a:p>
        </p:txBody>
      </p:sp>
      <p:sp>
        <p:nvSpPr>
          <p:cNvPr id="12288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вапити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6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build="p"/>
      <p:bldP spid="122884" grpId="0" animBg="1"/>
      <p:bldP spid="122885" grpId="0" animBg="1"/>
      <p:bldP spid="122886" grpId="0" animBg="1"/>
      <p:bldP spid="122887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144000" cy="12239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4400" smtClean="0">
                <a:solidFill>
                  <a:schemeClr val="bg1"/>
                </a:solidFill>
              </a:rPr>
              <a:t>В Африканской саванне обитает:</a:t>
            </a:r>
          </a:p>
        </p:txBody>
      </p:sp>
      <p:sp>
        <p:nvSpPr>
          <p:cNvPr id="123908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жираф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3909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анаконда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3910" name="AutoShape 6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крокодил</a:t>
            </a:r>
          </a:p>
        </p:txBody>
      </p:sp>
      <p:sp>
        <p:nvSpPr>
          <p:cNvPr id="123911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орангутанг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 animBg="1"/>
      <p:bldP spid="123909" grpId="0" animBg="1"/>
      <p:bldP spid="123910" grpId="0" animBg="1"/>
      <p:bldP spid="123911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229600" cy="14398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2. В какой природной зоне растут агава, алоэ, саксаул?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12493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степь</a:t>
            </a:r>
          </a:p>
        </p:txBody>
      </p:sp>
      <p:sp>
        <p:nvSpPr>
          <p:cNvPr id="12493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лесостепь</a:t>
            </a:r>
          </a:p>
        </p:txBody>
      </p:sp>
      <p:sp>
        <p:nvSpPr>
          <p:cNvPr id="124934" name="AutoShape 6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переменно-влажные</a:t>
            </a:r>
          </a:p>
          <a:p>
            <a:r>
              <a:rPr lang="ru-RU" sz="2400">
                <a:solidFill>
                  <a:schemeClr val="bg1"/>
                </a:solidFill>
              </a:rPr>
              <a:t>леса</a:t>
            </a:r>
          </a:p>
        </p:txBody>
      </p:sp>
      <p:sp>
        <p:nvSpPr>
          <p:cNvPr id="124935" name="AutoShape 7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пустыня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nimBg="1"/>
      <p:bldP spid="124933" grpId="0" animBg="1"/>
      <p:bldP spid="124934" grpId="0" animBg="1"/>
      <p:bldP spid="124935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29600" cy="16129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3. Какой из предложенных объектов является лишним?</a:t>
            </a:r>
          </a:p>
        </p:txBody>
      </p:sp>
      <p:sp>
        <p:nvSpPr>
          <p:cNvPr id="12595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Ньчса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25957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зонтичная акация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25958" name="AutoShape 6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кунгуру</a:t>
            </a:r>
          </a:p>
        </p:txBody>
      </p:sp>
      <p:sp>
        <p:nvSpPr>
          <p:cNvPr id="125959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Конго</a:t>
            </a:r>
            <a:endParaRPr lang="ru-RU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  <p:bldP spid="125957" grpId="0" animBg="1"/>
      <p:bldP spid="125958" grpId="0" animBg="1"/>
      <p:bldP spid="125959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29600" cy="16859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 Найдите исключение из логического ряда:</a:t>
            </a:r>
          </a:p>
        </p:txBody>
      </p:sp>
      <p:sp>
        <p:nvSpPr>
          <p:cNvPr id="12800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Баренцево.</a:t>
            </a:r>
          </a:p>
        </p:txBody>
      </p:sp>
      <p:sp>
        <p:nvSpPr>
          <p:cNvPr id="128005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Саргассово</a:t>
            </a:r>
          </a:p>
        </p:txBody>
      </p:sp>
      <p:sp>
        <p:nvSpPr>
          <p:cNvPr id="128006" name="AutoShape 6">
            <a:hlinkClick r:id="rId6" action="ppaction://hlinksldjump" highlightClick="1">
              <a:snd r:embed="rId7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Аральское</a:t>
            </a:r>
          </a:p>
        </p:txBody>
      </p:sp>
      <p:sp>
        <p:nvSpPr>
          <p:cNvPr id="128007" name="AutoShape 7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Норвежское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animBg="1"/>
      <p:bldP spid="128005" grpId="0" animBg="1"/>
      <p:bldP spid="128006" grpId="0" animBg="1"/>
      <p:bldP spid="128007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229600" cy="151288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1. Выберите реку, относящуюся к бассейну внутреннего стока:</a:t>
            </a:r>
          </a:p>
        </p:txBody>
      </p:sp>
      <p:sp>
        <p:nvSpPr>
          <p:cNvPr id="130052" name="AutoShape 4">
            <a:hlinkClick r:id="" action="ppaction://hlinkshowjump?jump=nextslide" highlightClick="1">
              <a:snd r:embed="rId2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400">
                <a:solidFill>
                  <a:schemeClr val="bg1"/>
                </a:solidFill>
              </a:rPr>
              <a:t> Волга</a:t>
            </a:r>
          </a:p>
        </p:txBody>
      </p:sp>
      <p:sp>
        <p:nvSpPr>
          <p:cNvPr id="130053" name="AutoShape 5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Обь</a:t>
            </a:r>
          </a:p>
        </p:txBody>
      </p:sp>
      <p:sp>
        <p:nvSpPr>
          <p:cNvPr id="130054" name="AutoShape 6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Амур</a:t>
            </a:r>
          </a:p>
        </p:txBody>
      </p:sp>
      <p:sp>
        <p:nvSpPr>
          <p:cNvPr id="130055" name="AutoShape 7">
            <a:hlinkClick r:id="rId4" action="ppaction://hlinksldjump" highlightClick="1">
              <a:snd r:embed="rId5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Москва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1" grpId="0" build="p"/>
      <p:bldP spid="130052" grpId="0" animBg="1"/>
      <p:bldP spid="130053" grpId="0" animBg="1"/>
      <p:bldP spid="130054" grpId="0" animBg="1"/>
      <p:bldP spid="1300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8229600" cy="146843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1. Причина возникновения океанических течений:</a:t>
            </a:r>
          </a:p>
        </p:txBody>
      </p:sp>
      <p:sp>
        <p:nvSpPr>
          <p:cNvPr id="61444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Постоянные ветры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61445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437063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Разница температур</a:t>
            </a:r>
          </a:p>
          <a:p>
            <a:r>
              <a:rPr lang="ru-RU" sz="2400">
                <a:solidFill>
                  <a:schemeClr val="bg1"/>
                </a:solidFill>
              </a:rPr>
              <a:t> воды</a:t>
            </a: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1446" name="AutoShape 6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Приливные волны</a:t>
            </a:r>
          </a:p>
        </p:txBody>
      </p:sp>
      <p:sp>
        <p:nvSpPr>
          <p:cNvPr id="61447" name="AutoShape 7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Разница солености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45" grpId="0" animBg="1"/>
      <p:bldP spid="61446" grpId="0" animBg="1"/>
      <p:bldP spid="61447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229600" cy="1727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2. Какое течение не относится к Тихому океану?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13107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endParaRPr lang="ru-RU">
              <a:solidFill>
                <a:schemeClr val="bg1"/>
              </a:solidFill>
            </a:endParaRPr>
          </a:p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Перуанское</a:t>
            </a:r>
          </a:p>
        </p:txBody>
      </p:sp>
      <p:sp>
        <p:nvSpPr>
          <p:cNvPr id="131077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Бразильское</a:t>
            </a:r>
          </a:p>
        </p:txBody>
      </p:sp>
      <p:sp>
        <p:nvSpPr>
          <p:cNvPr id="13107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Аляскинское </a:t>
            </a:r>
          </a:p>
        </p:txBody>
      </p:sp>
      <p:sp>
        <p:nvSpPr>
          <p:cNvPr id="131079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Куросио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/>
      <p:bldP spid="131075" grpId="0" build="p"/>
      <p:bldP spid="131076" grpId="0" animBg="1"/>
      <p:bldP spid="131077" grpId="0" animBg="1"/>
      <p:bldP spid="131078" grpId="0" animBg="1"/>
      <p:bldP spid="131079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210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323850" y="4365625"/>
            <a:ext cx="3887788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>
                <a:solidFill>
                  <a:schemeClr val="bg1"/>
                </a:solidFill>
              </a:rPr>
              <a:t>А) речной бассейн</a:t>
            </a:r>
          </a:p>
        </p:txBody>
      </p:sp>
      <p:sp>
        <p:nvSpPr>
          <p:cNvPr id="13210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речная система</a:t>
            </a:r>
          </a:p>
        </p:txBody>
      </p:sp>
      <p:sp>
        <p:nvSpPr>
          <p:cNvPr id="132102" name="AutoShape 6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323850" y="5589588"/>
            <a:ext cx="3887788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водораздел</a:t>
            </a:r>
          </a:p>
        </p:txBody>
      </p:sp>
      <p:sp>
        <p:nvSpPr>
          <p:cNvPr id="13210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терраса</a:t>
            </a:r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>
            <a:off x="539750" y="2349500"/>
            <a:ext cx="82296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ru-RU">
                <a:solidFill>
                  <a:schemeClr val="bg1"/>
                </a:solidFill>
              </a:rPr>
              <a:t>3. Граница между двумя соседними речными бассейнами называется: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2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100" grpId="0" animBg="1"/>
      <p:bldP spid="132101" grpId="0" animBg="1"/>
      <p:bldP spid="132102" grpId="0" animBg="1"/>
      <p:bldP spid="132103" grpId="0" animBg="1"/>
      <p:bldP spid="132107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820150" cy="17287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Какое течение связано с переносом воздушных масс в «ревущих» 40-х широтах?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3312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A)</a:t>
            </a:r>
            <a:r>
              <a:rPr lang="ru-RU" sz="3600">
                <a:solidFill>
                  <a:schemeClr val="bg1"/>
                </a:solidFill>
              </a:rPr>
              <a:t> Мозамбикское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3125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B)</a:t>
            </a:r>
            <a:r>
              <a:rPr lang="ru-RU" sz="3600">
                <a:solidFill>
                  <a:schemeClr val="bg1"/>
                </a:solidFill>
              </a:rPr>
              <a:t> Западных </a:t>
            </a:r>
          </a:p>
          <a:p>
            <a:r>
              <a:rPr lang="ru-RU" sz="3600">
                <a:solidFill>
                  <a:schemeClr val="bg1"/>
                </a:solidFill>
              </a:rPr>
              <a:t>Ветров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3126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C)</a:t>
            </a:r>
            <a:r>
              <a:rPr lang="ru-RU" sz="3600">
                <a:solidFill>
                  <a:schemeClr val="bg1"/>
                </a:solidFill>
              </a:rPr>
              <a:t> Куросио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312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D)</a:t>
            </a:r>
            <a:r>
              <a:rPr lang="ru-RU" sz="3600">
                <a:solidFill>
                  <a:schemeClr val="bg1"/>
                </a:solidFill>
              </a:rPr>
              <a:t> Канарское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6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3" grpId="0" build="p"/>
      <p:bldP spid="133124" grpId="0" animBg="1"/>
      <p:bldP spid="133125" grpId="0" animBg="1"/>
      <p:bldP spid="133126" grpId="0" animBg="1"/>
      <p:bldP spid="133127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349500"/>
            <a:ext cx="8229600" cy="151288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1. г. Аконкагуа расположена в горной системе:</a:t>
            </a:r>
          </a:p>
        </p:txBody>
      </p:sp>
      <p:sp>
        <p:nvSpPr>
          <p:cNvPr id="134148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Анды</a:t>
            </a:r>
          </a:p>
        </p:txBody>
      </p:sp>
      <p:sp>
        <p:nvSpPr>
          <p:cNvPr id="134149" name="AutoShape 5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Апеннины</a:t>
            </a:r>
          </a:p>
        </p:txBody>
      </p:sp>
      <p:sp>
        <p:nvSpPr>
          <p:cNvPr id="134150" name="AutoShape 6">
            <a:hlinkClick r:id="rId5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Алтай</a:t>
            </a:r>
          </a:p>
        </p:txBody>
      </p:sp>
      <p:sp>
        <p:nvSpPr>
          <p:cNvPr id="134151" name="AutoShape 7">
            <a:hlinkClick r:id="rId7" action="ppaction://hlinksldjump" highlightClick="1">
              <a:snd r:embed="rId6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Альпы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animBg="1"/>
      <p:bldP spid="134149" grpId="0" animBg="1"/>
      <p:bldP spid="134150" grpId="0" animBg="1"/>
      <p:bldP spid="134151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32138" y="1916113"/>
            <a:ext cx="5484812" cy="194468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2. Афанасий Никитин совершил путешествие в: </a:t>
            </a:r>
            <a:endParaRPr lang="ru-RU" sz="2800" smtClean="0">
              <a:solidFill>
                <a:schemeClr val="bg1"/>
              </a:solidFill>
            </a:endParaRPr>
          </a:p>
        </p:txBody>
      </p:sp>
      <p:sp>
        <p:nvSpPr>
          <p:cNvPr id="136196" name="AutoShape 4">
            <a:hlinkClick r:id="" action="ppaction://noaction" highlightClick="1">
              <a:snd r:embed="rId2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Италию</a:t>
            </a:r>
          </a:p>
        </p:txBody>
      </p:sp>
      <p:sp>
        <p:nvSpPr>
          <p:cNvPr id="136197" name="AutoShape 5">
            <a:hlinkClick r:id="rId4" action="ppaction://hlinksldjump" highlightClick="1">
              <a:snd r:embed="rId5" name="tru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 Индию</a:t>
            </a:r>
          </a:p>
        </p:txBody>
      </p:sp>
      <p:sp>
        <p:nvSpPr>
          <p:cNvPr id="136198" name="AutoShape 6">
            <a:hlinkClick r:id="rId6" action="ppaction://hlinksldjump" highlightClick="1">
              <a:snd r:embed="rId2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Монголию</a:t>
            </a:r>
          </a:p>
        </p:txBody>
      </p:sp>
      <p:sp>
        <p:nvSpPr>
          <p:cNvPr id="136199" name="AutoShape 7">
            <a:hlinkClick r:id="rId7" action="ppaction://hlinksldjump" highlightClick="1">
              <a:snd r:embed="rId2" name="false.wav"/>
            </a:hlinkClick>
            <a:hlinkHover r:id="" action="ppaction://noaction">
              <a:snd r:embed="rId3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Китай</a:t>
            </a:r>
          </a:p>
        </p:txBody>
      </p:sp>
      <p:pic>
        <p:nvPicPr>
          <p:cNvPr id="76808" name="Picture 10" descr="nikitiникитин1"/>
          <p:cNvPicPr>
            <a:picLocks noChangeAspect="1" noChangeArrowheads="1"/>
          </p:cNvPicPr>
          <p:nvPr>
            <p:ph sz="half" idx="2"/>
          </p:nvPr>
        </p:nvPicPr>
        <p:blipFill>
          <a:blip r:embed="rId8"/>
          <a:srcRect/>
          <a:stretch>
            <a:fillRect/>
          </a:stretch>
        </p:blipFill>
        <p:spPr>
          <a:xfrm>
            <a:off x="0" y="0"/>
            <a:ext cx="2670175" cy="2924175"/>
          </a:xfrm>
          <a:noFill/>
        </p:spPr>
      </p:pic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3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 animBg="1"/>
      <p:bldP spid="136197" grpId="0" animBg="1"/>
      <p:bldP spid="136198" grpId="0" animBg="1"/>
      <p:bldP spid="136199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7219" name="AutoShape 3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323850" y="4365625"/>
            <a:ext cx="3887788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>
                <a:solidFill>
                  <a:schemeClr val="bg1"/>
                </a:solidFill>
              </a:rPr>
              <a:t>А) вади</a:t>
            </a:r>
          </a:p>
        </p:txBody>
      </p:sp>
      <p:sp>
        <p:nvSpPr>
          <p:cNvPr id="137220" name="AutoShape 4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оазисы</a:t>
            </a:r>
          </a:p>
        </p:txBody>
      </p:sp>
      <p:sp>
        <p:nvSpPr>
          <p:cNvPr id="137221" name="AutoShape 5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323850" y="5589588"/>
            <a:ext cx="3887788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крики</a:t>
            </a:r>
          </a:p>
        </p:txBody>
      </p:sp>
      <p:sp>
        <p:nvSpPr>
          <p:cNvPr id="137222" name="AutoShape 6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пассаты</a:t>
            </a:r>
          </a:p>
        </p:txBody>
      </p:sp>
      <p:sp>
        <p:nvSpPr>
          <p:cNvPr id="77831" name="Rectangle 9"/>
          <p:cNvSpPr>
            <a:spLocks noChangeArrowheads="1"/>
          </p:cNvSpPr>
          <p:nvPr/>
        </p:nvSpPr>
        <p:spPr bwMode="auto">
          <a:xfrm>
            <a:off x="468313" y="2060575"/>
            <a:ext cx="82296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ru-RU">
                <a:solidFill>
                  <a:schemeClr val="bg1"/>
                </a:solidFill>
              </a:rPr>
              <a:t>3. Выберите понятия, которые не относятся к Африке: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3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animBg="1"/>
      <p:bldP spid="137220" grpId="0" animBg="1"/>
      <p:bldP spid="137221" grpId="0" animBg="1"/>
      <p:bldP spid="137222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820150" cy="17287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4. Выберите из предложенного перечня реку, которая протекает не в России: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3517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A)</a:t>
            </a:r>
            <a:r>
              <a:rPr lang="ru-RU" sz="3600">
                <a:solidFill>
                  <a:schemeClr val="bg1"/>
                </a:solidFill>
              </a:rPr>
              <a:t> Обь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5173" name="AutoShape 5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B)</a:t>
            </a:r>
            <a:r>
              <a:rPr lang="ru-RU" sz="3600">
                <a:solidFill>
                  <a:schemeClr val="bg1"/>
                </a:solidFill>
              </a:rPr>
              <a:t> Дунай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5174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C)</a:t>
            </a:r>
            <a:r>
              <a:rPr lang="ru-RU" sz="3600">
                <a:solidFill>
                  <a:schemeClr val="bg1"/>
                </a:solidFill>
              </a:rPr>
              <a:t> Лена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13517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chemeClr val="bg1"/>
                </a:solidFill>
              </a:rPr>
              <a:t>D)</a:t>
            </a:r>
            <a:r>
              <a:rPr lang="ru-RU" sz="3600">
                <a:solidFill>
                  <a:schemeClr val="bg1"/>
                </a:solidFill>
              </a:rPr>
              <a:t> Дон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3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nimBg="1"/>
      <p:bldP spid="135173" grpId="0" animBg="1"/>
      <p:bldP spid="135174" grpId="0" animBg="1"/>
      <p:bldP spid="135175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8243" name="AutoShape 3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Рудольф</a:t>
            </a:r>
          </a:p>
        </p:txBody>
      </p:sp>
      <p:sp>
        <p:nvSpPr>
          <p:cNvPr id="13824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Виктория</a:t>
            </a:r>
          </a:p>
        </p:txBody>
      </p:sp>
      <p:sp>
        <p:nvSpPr>
          <p:cNvPr id="138245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Танганьика</a:t>
            </a:r>
          </a:p>
        </p:txBody>
      </p:sp>
      <p:sp>
        <p:nvSpPr>
          <p:cNvPr id="138246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Ньяса</a:t>
            </a:r>
          </a:p>
        </p:txBody>
      </p:sp>
      <p:sp>
        <p:nvSpPr>
          <p:cNvPr id="138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936625"/>
          </a:xfrm>
          <a:noFill/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 Самое глубокое озеро Африки: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8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8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8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2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animBg="1"/>
      <p:bldP spid="138244" grpId="0" animBg="1"/>
      <p:bldP spid="138245" grpId="0" animBg="1"/>
      <p:bldP spid="138246" grpId="0" animBg="1"/>
      <p:bldP spid="13824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229600" cy="7651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3926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>
                <a:solidFill>
                  <a:schemeClr val="bg1"/>
                </a:solidFill>
              </a:rPr>
              <a:t>А) жираф</a:t>
            </a:r>
          </a:p>
        </p:txBody>
      </p:sp>
      <p:sp>
        <p:nvSpPr>
          <p:cNvPr id="139269" name="AutoShape 5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африканский слон</a:t>
            </a:r>
          </a:p>
        </p:txBody>
      </p:sp>
      <p:sp>
        <p:nvSpPr>
          <p:cNvPr id="139270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гризли </a:t>
            </a:r>
          </a:p>
        </p:txBody>
      </p:sp>
      <p:sp>
        <p:nvSpPr>
          <p:cNvPr id="13927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индийский слон</a:t>
            </a:r>
          </a:p>
        </p:txBody>
      </p:sp>
      <p:sp>
        <p:nvSpPr>
          <p:cNvPr id="8090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7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2. Самое крупное сухопутное животное Земли: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8" grpId="0" animBg="1"/>
      <p:bldP spid="139269" grpId="0" animBg="1"/>
      <p:bldP spid="139270" grpId="0" animBg="1"/>
      <p:bldP spid="139271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8797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Выберите из предложенного перечня острова, которые по своему происхождению являются вулканическими:</a:t>
            </a:r>
          </a:p>
        </p:txBody>
      </p:sp>
      <p:sp>
        <p:nvSpPr>
          <p:cNvPr id="14029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>
                <a:solidFill>
                  <a:schemeClr val="bg1"/>
                </a:solidFill>
              </a:rPr>
              <a:t>А) Новая Гвинея  </a:t>
            </a:r>
          </a:p>
        </p:txBody>
      </p:sp>
      <p:sp>
        <p:nvSpPr>
          <p:cNvPr id="14029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Большие</a:t>
            </a:r>
          </a:p>
          <a:p>
            <a:r>
              <a:rPr lang="ru-RU" sz="2800">
                <a:solidFill>
                  <a:schemeClr val="bg1"/>
                </a:solidFill>
              </a:rPr>
              <a:t>Антильские</a:t>
            </a:r>
          </a:p>
        </p:txBody>
      </p:sp>
      <p:sp>
        <p:nvSpPr>
          <p:cNvPr id="140294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Новая Зеландия</a:t>
            </a:r>
          </a:p>
        </p:txBody>
      </p:sp>
      <p:sp>
        <p:nvSpPr>
          <p:cNvPr id="140295" name="AutoShape 7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Японские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6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1" grpId="0" build="p"/>
      <p:bldP spid="140292" grpId="0" animBg="1"/>
      <p:bldP spid="140293" grpId="0" animBg="1"/>
      <p:bldP spid="140294" grpId="0" animBg="1"/>
      <p:bldP spid="1402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14684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2. Крики- это сухие русла рек на материке: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62468" name="AutoShape 4">
            <a:hlinkClick r:id="rId2" action="ppaction://hlinksldjump" highlightClick="1">
              <a:snd r:embed="rId3" name="false.wav"/>
            </a:hlinkClick>
            <a:hlinkHover r:id="rId2" action="ppaction://hlinksldjump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Евразия</a:t>
            </a:r>
          </a:p>
        </p:txBody>
      </p:sp>
      <p:sp>
        <p:nvSpPr>
          <p:cNvPr id="62469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Австралия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62470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Антарктида</a:t>
            </a:r>
          </a:p>
        </p:txBody>
      </p:sp>
      <p:sp>
        <p:nvSpPr>
          <p:cNvPr id="6247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Африка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nimBg="1"/>
      <p:bldP spid="62469" grpId="0" animBg="1"/>
      <p:bldP spid="62470" grpId="0" animBg="1"/>
      <p:bldP spid="62471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9144000" cy="11509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4.Гималаи образовались в эпоху складчатости: </a:t>
            </a:r>
          </a:p>
        </p:txBody>
      </p:sp>
      <p:sp>
        <p:nvSpPr>
          <p:cNvPr id="14131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800">
                <a:solidFill>
                  <a:schemeClr val="bg1"/>
                </a:solidFill>
              </a:rPr>
              <a:t> мезозойской</a:t>
            </a:r>
          </a:p>
        </p:txBody>
      </p:sp>
      <p:sp>
        <p:nvSpPr>
          <p:cNvPr id="141317" name="AutoShape 5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герцинской</a:t>
            </a:r>
          </a:p>
        </p:txBody>
      </p:sp>
      <p:sp>
        <p:nvSpPr>
          <p:cNvPr id="141318" name="AutoShape 6">
            <a:hlinkClick r:id="rId6" action="ppaction://hlinksldjump" highlightClick="1">
              <a:snd r:embed="rId7" name="million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альпийской</a:t>
            </a:r>
          </a:p>
        </p:txBody>
      </p:sp>
      <p:sp>
        <p:nvSpPr>
          <p:cNvPr id="141319" name="AutoShape 7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каледонской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4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  <p:bldP spid="141315" grpId="0" build="p"/>
      <p:bldP spid="141316" grpId="0" animBg="1"/>
      <p:bldP spid="141317" grpId="0" animBg="1"/>
      <p:bldP spid="141318" grpId="0" animBg="1"/>
      <p:bldP spid="141319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2339" name="AutoShape 3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A)</a:t>
            </a:r>
            <a:r>
              <a:rPr lang="ru-RU">
                <a:solidFill>
                  <a:schemeClr val="bg1"/>
                </a:solidFill>
              </a:rPr>
              <a:t> Онтарио</a:t>
            </a:r>
          </a:p>
        </p:txBody>
      </p:sp>
      <p:sp>
        <p:nvSpPr>
          <p:cNvPr id="14234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Гурон</a:t>
            </a:r>
          </a:p>
        </p:txBody>
      </p:sp>
      <p:sp>
        <p:nvSpPr>
          <p:cNvPr id="142341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Верхнее</a:t>
            </a:r>
          </a:p>
        </p:txBody>
      </p:sp>
      <p:sp>
        <p:nvSpPr>
          <p:cNvPr id="142342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Мичиган</a:t>
            </a:r>
          </a:p>
        </p:txBody>
      </p:sp>
      <p:sp>
        <p:nvSpPr>
          <p:cNvPr id="8397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0" y="2276475"/>
            <a:ext cx="9144000" cy="1152525"/>
          </a:xfrm>
          <a:noFill/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1.</a:t>
            </a:r>
            <a:r>
              <a:rPr lang="ru-RU" smtClean="0"/>
              <a:t>  </a:t>
            </a:r>
            <a:r>
              <a:rPr lang="ru-RU" smtClean="0">
                <a:solidFill>
                  <a:schemeClr val="bg1"/>
                </a:solidFill>
              </a:rPr>
              <a:t>Выберите из предложенных озер самое крупное: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animBg="1"/>
      <p:bldP spid="142340" grpId="0" animBg="1"/>
      <p:bldP spid="142341" grpId="0" animBg="1"/>
      <p:bldP spid="142342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229600" cy="7651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6557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2. Самый сухой материк Земли:</a:t>
            </a:r>
          </a:p>
        </p:txBody>
      </p:sp>
      <p:sp>
        <p:nvSpPr>
          <p:cNvPr id="14336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>
                <a:solidFill>
                  <a:schemeClr val="bg1"/>
                </a:solidFill>
              </a:rPr>
              <a:t>А) Африка</a:t>
            </a:r>
          </a:p>
        </p:txBody>
      </p:sp>
      <p:sp>
        <p:nvSpPr>
          <p:cNvPr id="143365" name="AutoShape 5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Австралия</a:t>
            </a:r>
          </a:p>
        </p:txBody>
      </p:sp>
      <p:sp>
        <p:nvSpPr>
          <p:cNvPr id="143366" name="AutoShape 6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Евразия</a:t>
            </a:r>
          </a:p>
        </p:txBody>
      </p:sp>
      <p:sp>
        <p:nvSpPr>
          <p:cNvPr id="14336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Южная Америка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nimBg="1"/>
      <p:bldP spid="143365" grpId="0" animBg="1"/>
      <p:bldP spid="143366" grpId="0" animBg="1"/>
      <p:bldP spid="143367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229600" cy="15827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solidFill>
                  <a:schemeClr val="bg1"/>
                </a:solidFill>
              </a:rPr>
              <a:t>3. Выберите из списка объект, относящийся к России:</a:t>
            </a:r>
          </a:p>
        </p:txBody>
      </p:sp>
      <p:sp>
        <p:nvSpPr>
          <p:cNvPr id="14438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>
                <a:solidFill>
                  <a:schemeClr val="bg1"/>
                </a:solidFill>
              </a:rPr>
              <a:t>А) Медвежье озеро</a:t>
            </a:r>
          </a:p>
        </p:txBody>
      </p:sp>
      <p:sp>
        <p:nvSpPr>
          <p:cNvPr id="144389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р. Дунай</a:t>
            </a:r>
          </a:p>
        </p:txBody>
      </p:sp>
      <p:sp>
        <p:nvSpPr>
          <p:cNvPr id="14439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горы Атлас</a:t>
            </a:r>
          </a:p>
        </p:txBody>
      </p:sp>
      <p:sp>
        <p:nvSpPr>
          <p:cNvPr id="144391" name="AutoShape 7">
            <a:hlinkClick r:id="rId6" action="ppaction://hlinksldjump" highlightClick="1">
              <a:snd r:embed="rId7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Среднесибирское</a:t>
            </a:r>
          </a:p>
          <a:p>
            <a:r>
              <a:rPr lang="ru-RU" sz="2800">
                <a:solidFill>
                  <a:schemeClr val="bg1"/>
                </a:solidFill>
              </a:rPr>
              <a:t>плоскогорье 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nimBg="1"/>
      <p:bldP spid="144389" grpId="0" animBg="1"/>
      <p:bldP spid="144390" grpId="0" animBg="1"/>
      <p:bldP spid="144391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89138"/>
            <a:ext cx="7308850" cy="1150937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4.Х. Колумб открыл Америку в:</a:t>
            </a:r>
          </a:p>
        </p:txBody>
      </p:sp>
      <p:sp>
        <p:nvSpPr>
          <p:cNvPr id="1454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 sz="2800">
                <a:solidFill>
                  <a:schemeClr val="bg1"/>
                </a:solidFill>
              </a:rPr>
              <a:t> 16 в.</a:t>
            </a:r>
          </a:p>
        </p:txBody>
      </p:sp>
      <p:sp>
        <p:nvSpPr>
          <p:cNvPr id="14541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B)</a:t>
            </a:r>
            <a:r>
              <a:rPr lang="ru-RU" sz="2800">
                <a:solidFill>
                  <a:schemeClr val="bg1"/>
                </a:solidFill>
              </a:rPr>
              <a:t> 17 в.</a:t>
            </a:r>
          </a:p>
        </p:txBody>
      </p:sp>
      <p:sp>
        <p:nvSpPr>
          <p:cNvPr id="145414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C)</a:t>
            </a:r>
            <a:r>
              <a:rPr lang="ru-RU" sz="2800">
                <a:solidFill>
                  <a:schemeClr val="bg1"/>
                </a:solidFill>
              </a:rPr>
              <a:t> 15 в.</a:t>
            </a:r>
          </a:p>
        </p:txBody>
      </p:sp>
      <p:sp>
        <p:nvSpPr>
          <p:cNvPr id="145415" name="AutoShape 7">
            <a:hlinkClick r:id="rId7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D)</a:t>
            </a:r>
            <a:r>
              <a:rPr lang="ru-RU" sz="2800">
                <a:solidFill>
                  <a:schemeClr val="bg1"/>
                </a:solidFill>
              </a:rPr>
              <a:t> 13 в.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animBg="1"/>
      <p:bldP spid="145413" grpId="0" animBg="1"/>
      <p:bldP spid="145414" grpId="0" animBg="1"/>
      <p:bldP spid="145415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675"/>
            <a:ext cx="9144000" cy="1223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chemeClr val="bg1"/>
                </a:solidFill>
              </a:rPr>
              <a:t>Последний из открытых цивилизацией материков был открыт исследователями:</a:t>
            </a:r>
          </a:p>
        </p:txBody>
      </p:sp>
      <p:sp>
        <p:nvSpPr>
          <p:cNvPr id="146436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испанскими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46437" name="AutoShape 5">
            <a:hlinkClick r:id="rId2" action="ppaction://hlinksldjump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португальскими 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46438" name="AutoShape 6">
            <a:hlinkClick r:id="" action="ppaction://hlinkshowjump?jump=nextslide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русскими</a:t>
            </a:r>
          </a:p>
        </p:txBody>
      </p:sp>
      <p:sp>
        <p:nvSpPr>
          <p:cNvPr id="146439" name="AutoShape 7">
            <a:hlinkClick r:id="rId2" action="ppaction://hlinksldjump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английскими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4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  <p:bldP spid="146436" grpId="0" animBg="1"/>
      <p:bldP spid="146437" grpId="0" animBg="1"/>
      <p:bldP spid="146438" grpId="0" animBg="1"/>
      <p:bldP spid="146439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84438" y="2133600"/>
            <a:ext cx="6480175" cy="1295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2. Представителем какого государства был покоритель Южного полюса Руаль Амундсен</a:t>
            </a:r>
          </a:p>
        </p:txBody>
      </p:sp>
      <p:sp>
        <p:nvSpPr>
          <p:cNvPr id="14746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 Швеция</a:t>
            </a:r>
          </a:p>
        </p:txBody>
      </p:sp>
      <p:sp>
        <p:nvSpPr>
          <p:cNvPr id="147461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Великобритания</a:t>
            </a:r>
          </a:p>
        </p:txBody>
      </p:sp>
      <p:sp>
        <p:nvSpPr>
          <p:cNvPr id="147462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Германия</a:t>
            </a:r>
          </a:p>
        </p:txBody>
      </p:sp>
      <p:sp>
        <p:nvSpPr>
          <p:cNvPr id="147463" name="AutoShape 7">
            <a:hlinkClick r:id="" action="ppaction://hlinkshowjump?jump=nextslide" highlightClick="1">
              <a:snd r:embed="rId5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Норвегия </a:t>
            </a:r>
          </a:p>
        </p:txBody>
      </p:sp>
      <p:pic>
        <p:nvPicPr>
          <p:cNvPr id="89096" name="Picture 12" descr="385px-Nlc_amundsen"/>
          <p:cNvPicPr>
            <a:picLocks noChangeAspect="1" noChangeArrowheads="1"/>
          </p:cNvPicPr>
          <p:nvPr>
            <p:ph sz="half" idx="2"/>
          </p:nvPr>
        </p:nvPicPr>
        <p:blipFill>
          <a:blip r:embed="rId6"/>
          <a:srcRect/>
          <a:stretch>
            <a:fillRect/>
          </a:stretch>
        </p:blipFill>
        <p:spPr>
          <a:xfrm>
            <a:off x="0" y="0"/>
            <a:ext cx="2346325" cy="3651250"/>
          </a:xfrm>
          <a:noFill/>
        </p:spPr>
      </p:pic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8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 build="p"/>
      <p:bldP spid="147460" grpId="0" animBg="1"/>
      <p:bldP spid="147461" grpId="0" animBg="1"/>
      <p:bldP spid="147462" grpId="0" animBg="1"/>
      <p:bldP spid="147463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781300"/>
            <a:ext cx="8686800" cy="13684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3. О нем говорили « памятник человеческой несправедливости» </a:t>
            </a:r>
          </a:p>
        </p:txBody>
      </p:sp>
      <p:pic>
        <p:nvPicPr>
          <p:cNvPr id="90116" name="Picture 11" descr="250px-Портрет_Магеллана_из_галереи_Уффици"/>
          <p:cNvPicPr>
            <a:picLocks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156325" y="0"/>
            <a:ext cx="2324100" cy="2565400"/>
          </a:xfrm>
          <a:noFill/>
        </p:spPr>
      </p:pic>
      <p:sp>
        <p:nvSpPr>
          <p:cNvPr id="148484" name="AutoShape 4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В. Беринг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48485" name="AutoShape 5">
            <a:hlinkClick r:id="" action="ppaction://hlinkshowjump?jump=nextslide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Х. Колумб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48486" name="AutoShape 6">
            <a:hlinkClick r:id="rId3" action="ppaction://hlinksldjump" highlightClick="1">
              <a:snd r:embed="rId6" name="tru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А. Веспуччи</a:t>
            </a:r>
          </a:p>
        </p:txBody>
      </p:sp>
      <p:sp>
        <p:nvSpPr>
          <p:cNvPr id="148487" name="AutoShape 7">
            <a:hlinkClick r:id="rId3" action="ppaction://hlinksldjump" highlightClick="1">
              <a:snd r:embed="rId4" name="false.wav"/>
            </a:hlinkClick>
            <a:hlinkHover r:id="" action="ppaction://noaction">
              <a:snd r:embed="rId5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Ф Магаллан</a:t>
            </a:r>
            <a:endParaRPr lang="ru-RU" sz="1800">
              <a:solidFill>
                <a:schemeClr val="bg1"/>
              </a:solidFill>
            </a:endParaRPr>
          </a:p>
        </p:txBody>
      </p:sp>
      <p:pic>
        <p:nvPicPr>
          <p:cNvPr id="90121" name="Picture 13" descr="веспуччи"/>
          <p:cNvPicPr>
            <a:picLocks noChangeAspect="1" noChangeArrowheads="1"/>
          </p:cNvPicPr>
          <p:nvPr>
            <p:ph sz="quarter" idx="3"/>
          </p:nvPr>
        </p:nvPicPr>
        <p:blipFill>
          <a:blip r:embed="rId7"/>
          <a:srcRect/>
          <a:stretch>
            <a:fillRect/>
          </a:stretch>
        </p:blipFill>
        <p:spPr>
          <a:xfrm>
            <a:off x="4284663" y="0"/>
            <a:ext cx="1871662" cy="2565400"/>
          </a:xfrm>
          <a:noFill/>
        </p:spPr>
      </p:pic>
      <p:pic>
        <p:nvPicPr>
          <p:cNvPr id="90122" name="Picture 15" descr="Колумб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68538" y="0"/>
            <a:ext cx="2062162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123" name="Picture 16" descr="Витус Беринг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230505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2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3" grpId="0" build="p"/>
      <p:bldP spid="148484" grpId="0" animBg="1"/>
      <p:bldP spid="148485" grpId="0" animBg="1"/>
      <p:bldP spid="148486" grpId="0" animBg="1"/>
      <p:bldP spid="148487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85138" cy="15113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 Выберите из предложенного перечня государство, расположенное в Южной Америке:</a:t>
            </a:r>
          </a:p>
        </p:txBody>
      </p:sp>
      <p:sp>
        <p:nvSpPr>
          <p:cNvPr id="149508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Мексика</a:t>
            </a:r>
          </a:p>
        </p:txBody>
      </p:sp>
      <p:sp>
        <p:nvSpPr>
          <p:cNvPr id="149509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Монголия</a:t>
            </a:r>
          </a:p>
        </p:txBody>
      </p:sp>
      <p:sp>
        <p:nvSpPr>
          <p:cNvPr id="149510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Колумбия</a:t>
            </a:r>
          </a:p>
        </p:txBody>
      </p:sp>
      <p:sp>
        <p:nvSpPr>
          <p:cNvPr id="149511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Танзания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8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/>
      <p:bldP spid="149507" grpId="0" build="p"/>
      <p:bldP spid="149508" grpId="0" animBg="1"/>
      <p:bldP spid="149509" grpId="0" animBg="1"/>
      <p:bldP spid="149510" grpId="0" animBg="1"/>
      <p:bldP spid="149511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9144000" cy="1223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2800" smtClean="0">
                <a:solidFill>
                  <a:schemeClr val="bg1"/>
                </a:solidFill>
              </a:rPr>
              <a:t>Сосна, лиственница, кедр, ель…Какую природную зону представляют эти растения?</a:t>
            </a:r>
          </a:p>
        </p:txBody>
      </p:sp>
      <p:sp>
        <p:nvSpPr>
          <p:cNvPr id="150532" name="AutoShape 4">
            <a:hlinkClick r:id="rId2" action="ppaction://hlinksldjump" highlightClick="1">
              <a:snd r:embed="rId3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A)</a:t>
            </a:r>
            <a:r>
              <a:rPr lang="ru-RU" sz="2400">
                <a:solidFill>
                  <a:schemeClr val="bg1"/>
                </a:solidFill>
              </a:rPr>
              <a:t> лесостепь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0533" name="AutoShape 5">
            <a:hlinkClick r:id="rId2" action="ppaction://hlinksldjump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смешанные леса</a:t>
            </a:r>
            <a:endParaRPr 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0534" name="AutoShape 6">
            <a:hlinkClick r:id="rId6" action="ppaction://hlinksldjump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тайга</a:t>
            </a:r>
          </a:p>
        </p:txBody>
      </p:sp>
      <p:sp>
        <p:nvSpPr>
          <p:cNvPr id="150535" name="AutoShape 7">
            <a:hlinkClick r:id="rId2" action="ppaction://hlinksldjump" highlightClick="1">
              <a:snd r:embed="rId5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3366FF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широколиственные</a:t>
            </a:r>
          </a:p>
          <a:p>
            <a:r>
              <a:rPr lang="ru-RU" sz="2400">
                <a:solidFill>
                  <a:schemeClr val="bg1"/>
                </a:solidFill>
              </a:rPr>
              <a:t>леса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2" grpId="0" animBg="1"/>
      <p:bldP spid="150533" grpId="0" animBg="1"/>
      <p:bldP spid="150534" grpId="0" animBg="1"/>
      <p:bldP spid="1505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2333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4000" smtClean="0">
                <a:solidFill>
                  <a:schemeClr val="bg1"/>
                </a:solidFill>
              </a:rPr>
              <a:t>3. Исследователь, который открыл морской путь в Индию вдоль побережья Африки:</a:t>
            </a:r>
          </a:p>
        </p:txBody>
      </p:sp>
      <p:sp>
        <p:nvSpPr>
          <p:cNvPr id="63492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chemeClr val="bg1"/>
                </a:solidFill>
              </a:rPr>
              <a:t>A)</a:t>
            </a:r>
            <a:r>
              <a:rPr lang="ru-RU" sz="2800">
                <a:solidFill>
                  <a:schemeClr val="bg1"/>
                </a:solidFill>
              </a:rPr>
              <a:t> Ф. Магеллан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3493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Д. Ливингстон</a:t>
            </a:r>
          </a:p>
        </p:txBody>
      </p:sp>
      <p:sp>
        <p:nvSpPr>
          <p:cNvPr id="63494" name="AutoShape 6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00FF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Марко Поло</a:t>
            </a:r>
          </a:p>
          <a:p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63495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Васко да Гама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  <p:bldP spid="63493" grpId="0" animBg="1"/>
      <p:bldP spid="63494" grpId="0" animBg="1"/>
      <p:bldP spid="63495" grpId="0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115093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2. Выберите имя путешественника, посетившего все перечисленные объект: нагорье Тибет, оз. Иссык-Куль, р. Хуанхэ, оз. Лобнор.                                                    </a:t>
            </a:r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151556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П. Семенов-Тянь</a:t>
            </a:r>
          </a:p>
          <a:p>
            <a:pPr marL="342900" indent="-342900"/>
            <a:r>
              <a:rPr lang="ru-RU">
                <a:solidFill>
                  <a:schemeClr val="bg1"/>
                </a:solidFill>
              </a:rPr>
              <a:t>Шанский</a:t>
            </a:r>
          </a:p>
        </p:txBody>
      </p:sp>
      <p:sp>
        <p:nvSpPr>
          <p:cNvPr id="151557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А. Никитин</a:t>
            </a:r>
          </a:p>
        </p:txBody>
      </p:sp>
      <p:sp>
        <p:nvSpPr>
          <p:cNvPr id="151558" name="AutoShape 6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В. Обручев</a:t>
            </a:r>
          </a:p>
        </p:txBody>
      </p:sp>
      <p:sp>
        <p:nvSpPr>
          <p:cNvPr id="151559" name="AutoShape 7">
            <a:hlinkClick r:id="rId5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Н. Пржевальский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6" grpId="0" animBg="1"/>
      <p:bldP spid="151557" grpId="0" animBg="1"/>
      <p:bldP spid="151558" grpId="0" animBg="1"/>
      <p:bldP spid="151559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229600" cy="16129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3. Пролив, разъединяющий два материка и соединяющий два океана, названный именем путешественника, открывшего его вторым </a:t>
            </a:r>
          </a:p>
        </p:txBody>
      </p:sp>
      <p:sp>
        <p:nvSpPr>
          <p:cNvPr id="152580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400">
                <a:solidFill>
                  <a:schemeClr val="bg1"/>
                </a:solidFill>
              </a:rPr>
              <a:t>А) Дрейка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52581" name="AutoShape 5">
            <a:hlinkClick r:id="rId5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B)</a:t>
            </a:r>
            <a:r>
              <a:rPr lang="ru-RU" sz="2400">
                <a:solidFill>
                  <a:schemeClr val="bg1"/>
                </a:solidFill>
              </a:rPr>
              <a:t> Берингов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52582" name="AutoShape 6">
            <a:hlinkClick r:id="rId2" action="ppaction://hlinksldjump" highlightClick="1">
              <a:snd r:embed="rId6" name="tru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C)</a:t>
            </a:r>
            <a:r>
              <a:rPr lang="ru-RU" sz="2400">
                <a:solidFill>
                  <a:schemeClr val="bg1"/>
                </a:solidFill>
              </a:rPr>
              <a:t> Гудзонов</a:t>
            </a:r>
          </a:p>
        </p:txBody>
      </p:sp>
      <p:sp>
        <p:nvSpPr>
          <p:cNvPr id="152583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D)</a:t>
            </a:r>
            <a:r>
              <a:rPr lang="ru-RU" sz="2400">
                <a:solidFill>
                  <a:schemeClr val="bg1"/>
                </a:solidFill>
              </a:rPr>
              <a:t> Бассов</a:t>
            </a:r>
            <a:endParaRPr lang="ru-RU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animBg="1"/>
      <p:bldP spid="152581" grpId="0" animBg="1"/>
      <p:bldP spid="152582" grpId="0" animBg="1"/>
      <p:bldP spid="152583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ВОПРОС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8085137" cy="1223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4. Выберите государство, столица которого город Афины</a:t>
            </a:r>
          </a:p>
        </p:txBody>
      </p:sp>
      <p:sp>
        <p:nvSpPr>
          <p:cNvPr id="153604" name="AutoShape 4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4365625"/>
            <a:ext cx="3887787" cy="935038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lphaUcParenR"/>
            </a:pPr>
            <a:r>
              <a:rPr lang="ru-RU">
                <a:solidFill>
                  <a:schemeClr val="bg1"/>
                </a:solidFill>
              </a:rPr>
              <a:t> Италия</a:t>
            </a:r>
          </a:p>
        </p:txBody>
      </p:sp>
      <p:sp>
        <p:nvSpPr>
          <p:cNvPr id="153605" name="AutoShape 5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4365625"/>
            <a:ext cx="3887787" cy="935038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B)</a:t>
            </a:r>
            <a:r>
              <a:rPr lang="ru-RU">
                <a:solidFill>
                  <a:schemeClr val="bg1"/>
                </a:solidFill>
              </a:rPr>
              <a:t> Австрия</a:t>
            </a:r>
          </a:p>
        </p:txBody>
      </p:sp>
      <p:sp>
        <p:nvSpPr>
          <p:cNvPr id="153606" name="AutoShape 6">
            <a:hlinkClick r:id="rId5" action="ppaction://hlinksldjump" highlightClick="1">
              <a:snd r:embed="rId6" name="million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68313" y="5589588"/>
            <a:ext cx="3887787" cy="935037"/>
          </a:xfrm>
          <a:prstGeom prst="actionButtonInformation">
            <a:avLst/>
          </a:prstGeom>
          <a:solidFill>
            <a:srgbClr val="66FF33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C)</a:t>
            </a:r>
            <a:r>
              <a:rPr lang="ru-RU">
                <a:solidFill>
                  <a:schemeClr val="bg1"/>
                </a:solidFill>
              </a:rPr>
              <a:t> Греция</a:t>
            </a:r>
          </a:p>
        </p:txBody>
      </p:sp>
      <p:sp>
        <p:nvSpPr>
          <p:cNvPr id="153607" name="AutoShape 7">
            <a:hlinkClick r:id="rId2" action="ppaction://hlinksldjump" highlightClick="1">
              <a:snd r:embed="rId3" name="false.wav"/>
            </a:hlinkClick>
            <a:hlinkHover r:id="" action="ppaction://noaction">
              <a:snd r:embed="rId4" name="Button.wav"/>
            </a:hlinkHover>
          </p:cNvPr>
          <p:cNvSpPr>
            <a:spLocks noChangeArrowheads="1"/>
          </p:cNvSpPr>
          <p:nvPr/>
        </p:nvSpPr>
        <p:spPr bwMode="auto">
          <a:xfrm>
            <a:off x="4859338" y="5589588"/>
            <a:ext cx="3887787" cy="935037"/>
          </a:xfrm>
          <a:prstGeom prst="actionButtonInformation">
            <a:avLst/>
          </a:prstGeom>
          <a:solidFill>
            <a:srgbClr val="FF0000">
              <a:alpha val="4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D)</a:t>
            </a:r>
            <a:r>
              <a:rPr lang="ru-RU">
                <a:solidFill>
                  <a:schemeClr val="bg1"/>
                </a:solidFill>
              </a:rPr>
              <a:t> Швеция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animBg="1"/>
      <p:bldP spid="153605" grpId="0" animBg="1"/>
      <p:bldP spid="153606" grpId="0" animBg="1"/>
      <p:bldP spid="153607" grpId="0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WordArt 6"/>
          <p:cNvSpPr>
            <a:spLocks noChangeArrowheads="1" noChangeShapeType="1" noTextEdit="1"/>
          </p:cNvSpPr>
          <p:nvPr/>
        </p:nvSpPr>
        <p:spPr bwMode="auto">
          <a:xfrm>
            <a:off x="1714500" y="1643063"/>
            <a:ext cx="6481763" cy="37433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Всем участникам,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 за игру!</a:t>
            </a:r>
          </a:p>
        </p:txBody>
      </p:sp>
    </p:spTree>
  </p:cSld>
  <p:clrMapOvr>
    <a:masterClrMapping/>
  </p:clrMapOvr>
  <p:transition spd="slow" advClick="0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2502</TotalTime>
  <Words>2212</Words>
  <Application>Microsoft Office PowerPoint</Application>
  <PresentationFormat>Экран (4:3)</PresentationFormat>
  <Paragraphs>594</Paragraphs>
  <Slides>93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93</vt:i4>
      </vt:variant>
    </vt:vector>
  </HeadingPairs>
  <TitlesOfParts>
    <vt:vector size="96" baseType="lpstr">
      <vt:lpstr>Arial</vt:lpstr>
      <vt:lpstr>Calibri</vt:lpstr>
      <vt:lpstr>Оформление по умолчанию</vt:lpstr>
      <vt:lpstr>«О, ОТЛИЧНИК!» </vt:lpstr>
      <vt:lpstr>Для перехода в режим игры нажми на один из вариантов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Слайд 15</vt:lpstr>
      <vt:lpstr>Слайд 16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Слайд 32</vt:lpstr>
      <vt:lpstr>ВОПРОС</vt:lpstr>
      <vt:lpstr>Слайд 34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Слайд 93</vt:lpstr>
    </vt:vector>
  </TitlesOfParts>
  <Company>Домашний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Егор</dc:creator>
  <cp:lastModifiedBy>Мария</cp:lastModifiedBy>
  <cp:revision>72</cp:revision>
  <dcterms:created xsi:type="dcterms:W3CDTF">2006-12-18T18:11:43Z</dcterms:created>
  <dcterms:modified xsi:type="dcterms:W3CDTF">2013-02-26T06:05:01Z</dcterms:modified>
</cp:coreProperties>
</file>