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88BA-8104-46B6-9F16-FFF503C7B11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2962-33A8-46DB-A7A1-1141EA166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2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2962-33A8-46DB-A7A1-1141EA166D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3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B97D-7028-4895-A690-23F243B088B1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6F3B-5AA7-42B5-BFB7-6DCBADF687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eye.com/" TargetMode="External"/><Relationship Id="rId2" Type="http://schemas.openxmlformats.org/officeDocument/2006/relationships/hyperlink" Target="https://addons.mozilla.org/de/firefox/addon/who-stole-my-pict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imghp?hl=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mlg.ru/ratings/media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lpinabook.ru/catalog/book-kriticheskoe-myshlenie-jeleznaya-logika/" TargetMode="External"/><Relationship Id="rId3" Type="http://schemas.openxmlformats.org/officeDocument/2006/relationships/hyperlink" Target="https://alpinabook.ru/catalog/book-maksimalnyy-repost/" TargetMode="External"/><Relationship Id="rId7" Type="http://schemas.openxmlformats.org/officeDocument/2006/relationships/hyperlink" Target="https://alpinabook.ru/catalog/book-kriticheskoe-myshlenie/" TargetMode="External"/><Relationship Id="rId2" Type="http://schemas.openxmlformats.org/officeDocument/2006/relationships/hyperlink" Target="https://www.mann-ivanov-ferber.ru/books/fej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pinabook.ru/catalog/book-anatomiya-zabluzhdeniy/" TargetMode="External"/><Relationship Id="rId5" Type="http://schemas.openxmlformats.org/officeDocument/2006/relationships/hyperlink" Target="https://www.corpus.ru/products/hans-rosling-faktologichnost.htm" TargetMode="External"/><Relationship Id="rId10" Type="http://schemas.openxmlformats.org/officeDocument/2006/relationships/hyperlink" Target="https://alpinabook.ru/catalog/book-russkaya-kultura-zagovora/" TargetMode="External"/><Relationship Id="rId4" Type="http://schemas.openxmlformats.org/officeDocument/2006/relationships/hyperlink" Target="https://www.corpus.ru/products/asya-kazanceva-internete-kto-to-neprav.htm" TargetMode="External"/><Relationship Id="rId9" Type="http://schemas.openxmlformats.org/officeDocument/2006/relationships/hyperlink" Target="https://alpinabook.ru/catalog/book-nedoverchivye-um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tology.ru/blog/08-2021-fake-news" TargetMode="External"/><Relationship Id="rId2" Type="http://schemas.openxmlformats.org/officeDocument/2006/relationships/hyperlink" Target="http://prnews.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4632" cy="2187674"/>
          </a:xfrm>
        </p:spPr>
        <p:txBody>
          <a:bodyPr>
            <a:normAutofit/>
          </a:bodyPr>
          <a:lstStyle/>
          <a:p>
            <a:r>
              <a:rPr lang="ru-RU" b="1" dirty="0" err="1"/>
              <a:t>Фейковые</a:t>
            </a:r>
            <a:r>
              <a:rPr lang="ru-RU" b="1" dirty="0"/>
              <a:t> </a:t>
            </a:r>
            <a:r>
              <a:rPr lang="ru-RU" b="1" dirty="0" smtClean="0"/>
              <a:t>новости </a:t>
            </a:r>
            <a:r>
              <a:rPr lang="ru-RU" b="1" dirty="0"/>
              <a:t>и как их отличать от </a:t>
            </a:r>
            <a:r>
              <a:rPr lang="ru-RU" b="1" dirty="0" smtClean="0"/>
              <a:t>настоящих.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C:\Users\волк\Pictures\фей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293244" cy="16407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Псевдоэкспертность </a:t>
            </a:r>
            <a:endParaRPr lang="ru-RU" dirty="0"/>
          </a:p>
        </p:txBody>
      </p:sp>
      <p:pic>
        <p:nvPicPr>
          <p:cNvPr id="5" name="Содержимое 4" descr="image9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1"/>
            <a:ext cx="5122374" cy="4949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Недостоверный </a:t>
            </a:r>
            <a:r>
              <a:rPr lang="ru-RU" sz="3600" b="1" dirty="0" err="1"/>
              <a:t>фактаж</a:t>
            </a:r>
            <a:r>
              <a:rPr lang="ru-RU" sz="3600" b="1" dirty="0"/>
              <a:t>, липовые фотографии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Подозрительный снимок можно проверить через обратный поиск. Такую опцию предлагают многие </a:t>
            </a:r>
            <a:r>
              <a:rPr lang="ru-RU" dirty="0" err="1"/>
              <a:t>онлайн-ресурсы</a:t>
            </a:r>
            <a:r>
              <a:rPr lang="ru-RU" dirty="0"/>
              <a:t>, в том числе </a:t>
            </a:r>
            <a:r>
              <a:rPr lang="ru-RU" u="sng" dirty="0" err="1">
                <a:hlinkClick r:id="rId2"/>
              </a:rPr>
              <a:t>Who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stole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my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pictures</a:t>
            </a:r>
            <a:r>
              <a:rPr lang="ru-RU" dirty="0"/>
              <a:t>, </a:t>
            </a:r>
            <a:r>
              <a:rPr lang="ru-RU" u="sng" dirty="0" err="1">
                <a:hlinkClick r:id="rId3"/>
              </a:rPr>
              <a:t>Tineye</a:t>
            </a:r>
            <a:r>
              <a:rPr lang="ru-RU" dirty="0"/>
              <a:t>, поисковики.</a:t>
            </a:r>
          </a:p>
          <a:p>
            <a:pPr fontAlgn="base"/>
            <a:r>
              <a:rPr lang="ru-RU" dirty="0"/>
              <a:t>Например, в </a:t>
            </a:r>
            <a:r>
              <a:rPr lang="ru-RU" u="sng" dirty="0" err="1">
                <a:hlinkClick r:id="rId4"/>
              </a:rPr>
              <a:t>Google.Картинки</a:t>
            </a:r>
            <a:r>
              <a:rPr lang="ru-RU" dirty="0"/>
              <a:t> можно вставить ссылку на изображение, перетянуть или загрузить снимок с компьютера. В браузере </a:t>
            </a:r>
            <a:r>
              <a:rPr lang="ru-RU" dirty="0" err="1"/>
              <a:t>Chrome</a:t>
            </a:r>
            <a:r>
              <a:rPr lang="ru-RU" dirty="0"/>
              <a:t> достаточно кликнуть по снимку правой кнопкой мыши и выбрать «найти это изображение».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фейковой</a:t>
            </a:r>
            <a:r>
              <a:rPr lang="ru-RU" dirty="0" smtClean="0"/>
              <a:t> фотографии</a:t>
            </a:r>
            <a:endParaRPr lang="ru-RU" dirty="0"/>
          </a:p>
        </p:txBody>
      </p:sp>
      <p:pic>
        <p:nvPicPr>
          <p:cNvPr id="25602" name="Picture 2" descr="Фейковые новости: чем опасны, как появляются и как их отличать от настоящи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010400" cy="38735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37321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Покрытая «льдом» Венеция: автор гармонично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соеденил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виды Венеции и снимок озера 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Зашкаливающие эмоции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image6-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056784" cy="1637289"/>
          </a:xfrm>
          <a:ln>
            <a:solidFill>
              <a:schemeClr val="tx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43608" y="3284984"/>
            <a:ext cx="7344816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/>
              <a:t>Главная задача информационного сообщения — беспристрастно и </a:t>
            </a:r>
            <a:r>
              <a:rPr lang="ru-RU" dirty="0" err="1"/>
              <a:t>безоценочно</a:t>
            </a:r>
            <a:r>
              <a:rPr lang="ru-RU" dirty="0"/>
              <a:t> донести до аудитории максимально исчерпывающую информацию. Но никак не вогнать людей в состояние паники или неконтролируемых эмоций, даже если </a:t>
            </a:r>
            <a:r>
              <a:rPr lang="ru-RU" dirty="0" err="1"/>
              <a:t>инфоповод</a:t>
            </a:r>
            <a:r>
              <a:rPr lang="ru-RU" dirty="0"/>
              <a:t> не радостный.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Подозрительный домен сайта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968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 данным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Медиалогии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за </a:t>
            </a:r>
            <a:r>
              <a:rPr lang="ru-RU" dirty="0"/>
              <a:t>июль 2021 года, в десятку самых цитируемых </a:t>
            </a:r>
            <a:r>
              <a:rPr lang="ru-RU" dirty="0" err="1"/>
              <a:t>интернет-ресурсов</a:t>
            </a:r>
            <a:r>
              <a:rPr lang="ru-RU" dirty="0"/>
              <a:t> вошли </a:t>
            </a:r>
            <a:r>
              <a:rPr lang="ru-RU" dirty="0" err="1"/>
              <a:t>Rbc.ru</a:t>
            </a:r>
            <a:r>
              <a:rPr lang="ru-RU" dirty="0"/>
              <a:t>, </a:t>
            </a:r>
            <a:r>
              <a:rPr lang="ru-RU" dirty="0" err="1"/>
              <a:t>Russian.rt.com</a:t>
            </a:r>
            <a:r>
              <a:rPr lang="ru-RU" dirty="0"/>
              <a:t>, </a:t>
            </a:r>
            <a:r>
              <a:rPr lang="ru-RU" dirty="0" err="1"/>
              <a:t>Gazeta.ru</a:t>
            </a:r>
            <a:r>
              <a:rPr lang="ru-RU" dirty="0"/>
              <a:t>, 360tv.ru, </a:t>
            </a:r>
            <a:r>
              <a:rPr lang="ru-RU" dirty="0" err="1"/>
              <a:t>Lenta.ru</a:t>
            </a:r>
            <a:r>
              <a:rPr lang="ru-RU" dirty="0"/>
              <a:t>, </a:t>
            </a:r>
            <a:r>
              <a:rPr lang="ru-RU" dirty="0" err="1"/>
              <a:t>Fontanka.ru</a:t>
            </a:r>
            <a:r>
              <a:rPr lang="ru-RU" dirty="0"/>
              <a:t>, </a:t>
            </a:r>
            <a:r>
              <a:rPr lang="ru-RU" dirty="0" err="1"/>
              <a:t>Kp.ru</a:t>
            </a:r>
            <a:r>
              <a:rPr lang="ru-RU" dirty="0"/>
              <a:t>, </a:t>
            </a:r>
            <a:r>
              <a:rPr lang="ru-RU" dirty="0" err="1"/>
              <a:t>Life.ru</a:t>
            </a:r>
            <a:r>
              <a:rPr lang="ru-RU" dirty="0"/>
              <a:t>, M24.ru и </a:t>
            </a:r>
            <a:r>
              <a:rPr lang="ru-RU" dirty="0" err="1"/>
              <a:t>News.ru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istochniki-informaczii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3717032"/>
            <a:ext cx="3552627" cy="266447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8568952" cy="331236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С начала февраля в России выявили более миллиона </a:t>
            </a:r>
            <a:r>
              <a:rPr lang="ru-RU" sz="3200" dirty="0" err="1" smtClean="0"/>
              <a:t>фейков</a:t>
            </a:r>
            <a:r>
              <a:rPr lang="ru-RU" sz="3200" dirty="0" smtClean="0"/>
              <a:t>, связанных со спецоперацией России на территории Украины. Они появляются в </a:t>
            </a:r>
            <a:r>
              <a:rPr lang="ru-RU" sz="3200" dirty="0" err="1" smtClean="0"/>
              <a:t>Фейсбуке</a:t>
            </a:r>
            <a:r>
              <a:rPr lang="ru-RU" sz="3200" dirty="0" smtClean="0"/>
              <a:t>, </a:t>
            </a:r>
            <a:r>
              <a:rPr lang="ru-RU" sz="3200" dirty="0" err="1" smtClean="0"/>
              <a:t>Инстаграме</a:t>
            </a:r>
            <a:r>
              <a:rPr lang="ru-RU" sz="3200" dirty="0" smtClean="0"/>
              <a:t>, </a:t>
            </a:r>
            <a:r>
              <a:rPr lang="ru-RU" sz="3200" dirty="0" err="1" smtClean="0"/>
              <a:t>Твиттере</a:t>
            </a:r>
            <a:r>
              <a:rPr lang="ru-RU" sz="3200" dirty="0" smtClean="0"/>
              <a:t>, </a:t>
            </a:r>
            <a:r>
              <a:rPr lang="ru-RU" sz="3200" dirty="0" err="1" smtClean="0"/>
              <a:t>ТикТоке</a:t>
            </a:r>
            <a:r>
              <a:rPr lang="ru-RU" sz="3200" dirty="0" smtClean="0"/>
              <a:t> и других сетях.</a:t>
            </a:r>
          </a:p>
          <a:p>
            <a:endParaRPr lang="ru-RU" dirty="0"/>
          </a:p>
        </p:txBody>
      </p:sp>
      <p:pic>
        <p:nvPicPr>
          <p:cNvPr id="5" name="Содержимое 4" descr="От имени кировчанина распространялся фейк о гибели в спецоперации  генерал-майора Суховецкого - Общество - Newsler.ru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3021013" cy="16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Ответственность за распространение </a:t>
            </a:r>
            <a:r>
              <a:rPr lang="ru-RU" sz="2800" dirty="0" err="1" smtClean="0"/>
              <a:t>фейков</a:t>
            </a:r>
            <a:r>
              <a:rPr lang="ru-RU" sz="2800" dirty="0" smtClean="0"/>
              <a:t> о российской армии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11256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/>
              <a:t>За публичное распространение заведомо ложной информации об использовании Вооруженных сил Российской Федерации» предусмотрен штраф до 1,5 </a:t>
            </a:r>
            <a:r>
              <a:rPr lang="ru-RU" sz="1800" dirty="0" err="1"/>
              <a:t>млн</a:t>
            </a:r>
            <a:r>
              <a:rPr lang="ru-RU" sz="1800" dirty="0"/>
              <a:t> руб., принудительные работы или лишение свободы до трех лет.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Отягчающими факторами может стать служебное положение, фальсификация доказательств, корыстные побуждения или мотивы политической, расовой и другой вражды. В этом случае штраф увеличивается до 5 </a:t>
            </a:r>
            <a:r>
              <a:rPr lang="ru-RU" sz="1800" dirty="0" err="1"/>
              <a:t>млн</a:t>
            </a:r>
            <a:r>
              <a:rPr lang="ru-RU" sz="1800" dirty="0"/>
              <a:t> руб., принудительные работы — до пяти лет, лишение свободы — до десяти лет.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Если распространение дезинформации повлекло тяжкие последствия, тюремный срок составит от десяти до 15 лет.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За публичную дискредитацию вооруженных сил грозит штраф от 100 тыс. до 300 тыс. руб., принудительные работы либо лишение свободы до трех лет.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Если такие действия повлекли смерть по неосторожности, причинили вред здоровью или имуществу граждан, спровоцировали массовые нарушения общественного порядка, штраф возрастает до 1 </a:t>
            </a:r>
            <a:r>
              <a:rPr lang="ru-RU" sz="1800" dirty="0" err="1"/>
              <a:t>млн</a:t>
            </a:r>
            <a:r>
              <a:rPr lang="ru-RU" sz="1800" dirty="0"/>
              <a:t> руб., срок лишения свободы — до пяти лет.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Под запрет попадают призывы к введению санкций в отношении России. Наказание — штраф до 500 тыс. руб. либо лишение свободы на срок до трех лет (со штрафом до 200 тыс. руб.).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https://www.rbc.ru/technology_and_media/05/03/2022/6223325d9a7947835d28df5d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Что почитать про </a:t>
            </a:r>
            <a:r>
              <a:rPr lang="ru-RU" sz="3600" b="1" dirty="0" err="1" smtClean="0"/>
              <a:t>фейки</a:t>
            </a:r>
            <a:r>
              <a:rPr lang="ru-RU" sz="3600" b="1" dirty="0" smtClean="0"/>
              <a:t> и про то, как научиться отделять правду от неправды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600" dirty="0" smtClean="0"/>
              <a:t>«</a:t>
            </a:r>
            <a:r>
              <a:rPr lang="ru-RU" sz="3600" u="sng" dirty="0" err="1">
                <a:hlinkClick r:id="rId2"/>
              </a:rPr>
              <a:t>Фейк</a:t>
            </a:r>
            <a:r>
              <a:rPr lang="ru-RU" sz="3600" u="sng" dirty="0">
                <a:hlinkClick r:id="rId2"/>
              </a:rPr>
              <a:t>. Всё, что надо знать о пропаганде, фальшивых новостях и теориях заговора</a:t>
            </a:r>
            <a:r>
              <a:rPr lang="ru-RU" sz="3600" dirty="0"/>
              <a:t>», </a:t>
            </a:r>
            <a:r>
              <a:rPr lang="ru-RU" sz="3600" dirty="0" err="1"/>
              <a:t>Аннемари</a:t>
            </a:r>
            <a:r>
              <a:rPr lang="ru-RU" sz="3600" dirty="0"/>
              <a:t> Бон и </a:t>
            </a:r>
            <a:r>
              <a:rPr lang="ru-RU" sz="3600" dirty="0" err="1"/>
              <a:t>Венди</a:t>
            </a:r>
            <a:r>
              <a:rPr lang="ru-RU" sz="3600" dirty="0"/>
              <a:t> </a:t>
            </a:r>
            <a:r>
              <a:rPr lang="ru-RU" sz="3600" dirty="0" err="1"/>
              <a:t>Пандерс</a:t>
            </a:r>
            <a:r>
              <a:rPr lang="ru-RU" sz="3600" dirty="0"/>
              <a:t>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>
                <a:hlinkClick r:id="rId3"/>
              </a:rPr>
              <a:t>Максимальный </a:t>
            </a:r>
            <a:r>
              <a:rPr lang="ru-RU" sz="3600" u="sng" dirty="0" err="1">
                <a:hlinkClick r:id="rId3"/>
              </a:rPr>
              <a:t>репост</a:t>
            </a:r>
            <a:r>
              <a:rPr lang="ru-RU" sz="3600" u="sng" dirty="0">
                <a:hlinkClick r:id="rId3"/>
              </a:rPr>
              <a:t>. Как </a:t>
            </a:r>
            <a:r>
              <a:rPr lang="ru-RU" sz="3600" u="sng" dirty="0" err="1">
                <a:hlinkClick r:id="rId3"/>
              </a:rPr>
              <a:t>соцсети</a:t>
            </a:r>
            <a:r>
              <a:rPr lang="ru-RU" sz="3600" u="sng" dirty="0">
                <a:hlinkClick r:id="rId3"/>
              </a:rPr>
              <a:t> заставляют нас верить </a:t>
            </a:r>
            <a:r>
              <a:rPr lang="ru-RU" sz="3600" u="sng" dirty="0" err="1">
                <a:hlinkClick r:id="rId3"/>
              </a:rPr>
              <a:t>фейковым</a:t>
            </a:r>
            <a:r>
              <a:rPr lang="ru-RU" sz="3600" u="sng" dirty="0">
                <a:hlinkClick r:id="rId3"/>
              </a:rPr>
              <a:t> новостям</a:t>
            </a:r>
            <a:r>
              <a:rPr lang="ru-RU" sz="3600" dirty="0"/>
              <a:t>», Борислав Козловский;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>
                <a:hlinkClick r:id="rId4"/>
              </a:rPr>
              <a:t>В интернете кто-то неправ! Научные исследования спорных вопросов</a:t>
            </a:r>
            <a:r>
              <a:rPr lang="ru-RU" sz="3600" dirty="0"/>
              <a:t>», Ася Казанцева;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 err="1">
                <a:hlinkClick r:id="rId5"/>
              </a:rPr>
              <a:t>Фактологичность</a:t>
            </a:r>
            <a:r>
              <a:rPr lang="ru-RU" sz="3600" u="sng" dirty="0">
                <a:hlinkClick r:id="rId5"/>
              </a:rPr>
              <a:t>. Десять причин наших заблуждений о мире – и почему всё не так плохо, как кажется</a:t>
            </a:r>
            <a:r>
              <a:rPr lang="ru-RU" sz="3600" dirty="0"/>
              <a:t>», </a:t>
            </a:r>
            <a:r>
              <a:rPr lang="ru-RU" sz="3600" dirty="0" err="1"/>
              <a:t>Ханс</a:t>
            </a:r>
            <a:r>
              <a:rPr lang="ru-RU" sz="3600" dirty="0"/>
              <a:t> </a:t>
            </a:r>
            <a:r>
              <a:rPr lang="ru-RU" sz="3600" dirty="0" err="1"/>
              <a:t>Рослинг</a:t>
            </a:r>
            <a:r>
              <a:rPr lang="ru-RU" sz="3600" dirty="0"/>
              <a:t>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>
                <a:hlinkClick r:id="rId6"/>
              </a:rPr>
              <a:t>Анатомия заблуждений. Большая книга по критическому мышлению</a:t>
            </a:r>
            <a:r>
              <a:rPr lang="ru-RU" sz="3600" dirty="0"/>
              <a:t>», Никита </a:t>
            </a:r>
            <a:r>
              <a:rPr lang="ru-RU" sz="3600" dirty="0" err="1"/>
              <a:t>Непряхин</a:t>
            </a:r>
            <a:r>
              <a:rPr lang="ru-RU" sz="3600" dirty="0"/>
              <a:t>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>
                <a:hlinkClick r:id="rId7"/>
              </a:rPr>
              <a:t>Критическое мышление. Анализируй, сомневайся, формируй своё мнение</a:t>
            </a:r>
            <a:r>
              <a:rPr lang="ru-RU" sz="3600" dirty="0"/>
              <a:t>», Том </a:t>
            </a:r>
            <a:r>
              <a:rPr lang="ru-RU" sz="3600" dirty="0" err="1"/>
              <a:t>Чатфилд</a:t>
            </a:r>
            <a:r>
              <a:rPr lang="ru-RU" sz="3600" dirty="0"/>
              <a:t>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>
                <a:hlinkClick r:id="rId8"/>
              </a:rPr>
              <a:t>Критическое мышление. Железная логика на все случаи жизни</a:t>
            </a:r>
            <a:r>
              <a:rPr lang="ru-RU" sz="3600" dirty="0"/>
              <a:t>», Никита </a:t>
            </a:r>
            <a:r>
              <a:rPr lang="ru-RU" sz="3600" dirty="0" err="1"/>
              <a:t>Непряхин</a:t>
            </a:r>
            <a:r>
              <a:rPr lang="ru-RU" sz="3600" dirty="0"/>
              <a:t>, Тарас Пащенко;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>
                <a:hlinkClick r:id="rId9"/>
              </a:rPr>
              <a:t>Недоверчивые умы. Чем нас привлекают теории заговоров</a:t>
            </a:r>
            <a:r>
              <a:rPr lang="ru-RU" sz="3600" dirty="0"/>
              <a:t>», Роб </a:t>
            </a:r>
            <a:r>
              <a:rPr lang="ru-RU" sz="3600" dirty="0" err="1"/>
              <a:t>Бразертон</a:t>
            </a:r>
            <a:r>
              <a:rPr lang="ru-RU" sz="3600" dirty="0"/>
              <a:t>;</a:t>
            </a:r>
          </a:p>
          <a:p>
            <a:pPr fontAlgn="base"/>
            <a:r>
              <a:rPr lang="ru-RU" sz="3600" dirty="0"/>
              <a:t>«</a:t>
            </a:r>
            <a:r>
              <a:rPr lang="ru-RU" sz="3600" u="sng" dirty="0">
                <a:hlinkClick r:id="rId10"/>
              </a:rPr>
              <a:t>Русская культура заговора: </a:t>
            </a:r>
            <a:r>
              <a:rPr lang="ru-RU" sz="3600" u="sng" dirty="0" err="1">
                <a:hlinkClick r:id="rId10"/>
              </a:rPr>
              <a:t>конспирологические</a:t>
            </a:r>
            <a:r>
              <a:rPr lang="ru-RU" sz="3600" u="sng" dirty="0">
                <a:hlinkClick r:id="rId10"/>
              </a:rPr>
              <a:t> теории на постсоветском пространстве</a:t>
            </a:r>
            <a:r>
              <a:rPr lang="ru-RU" sz="3600" dirty="0"/>
              <a:t>», Илья Яблоков.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Статья</a:t>
            </a:r>
            <a:r>
              <a:rPr lang="ru-RU" b="1" dirty="0" smtClean="0"/>
              <a:t> «</a:t>
            </a:r>
            <a:r>
              <a:rPr lang="ru-RU" b="1" dirty="0" err="1" smtClean="0"/>
              <a:t>Фейковые</a:t>
            </a:r>
            <a:r>
              <a:rPr lang="ru-RU" b="1" dirty="0" smtClean="0"/>
              <a:t> </a:t>
            </a:r>
            <a:r>
              <a:rPr lang="ru-RU" b="1" dirty="0"/>
              <a:t>новости: чем опасны, как появляются и как их отличать от </a:t>
            </a:r>
            <a:r>
              <a:rPr lang="ru-RU" b="1" dirty="0" smtClean="0"/>
              <a:t>настоящих» </a:t>
            </a:r>
            <a:r>
              <a:rPr lang="ru-RU" dirty="0" smtClean="0"/>
              <a:t>автор:</a:t>
            </a:r>
            <a:r>
              <a:rPr lang="ru-RU" b="1" dirty="0" smtClean="0"/>
              <a:t> </a:t>
            </a:r>
            <a:r>
              <a:rPr lang="ru-RU" dirty="0" smtClean="0"/>
              <a:t>Ксения </a:t>
            </a:r>
            <a:r>
              <a:rPr lang="ru-RU" dirty="0" err="1"/>
              <a:t>Резникова</a:t>
            </a:r>
            <a:r>
              <a:rPr lang="ru-RU" dirty="0"/>
              <a:t>, PR-специалист </a:t>
            </a:r>
            <a:r>
              <a:rPr lang="ru-RU" dirty="0" err="1"/>
              <a:t>онлайн-платформы</a:t>
            </a:r>
            <a:r>
              <a:rPr lang="ru-RU" dirty="0"/>
              <a:t> по распространению спонсорского </a:t>
            </a:r>
            <a:r>
              <a:rPr lang="ru-RU" dirty="0" err="1"/>
              <a:t>контента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PRNEWS.IO</a:t>
            </a:r>
            <a:r>
              <a:rPr lang="ru-RU" dirty="0" smtClean="0"/>
              <a:t>. </a:t>
            </a:r>
            <a:r>
              <a:rPr lang="en-US" dirty="0" smtClean="0">
                <a:hlinkClick r:id="rId3"/>
              </a:rPr>
              <a:t>https://netology.ru/blog/08-2021-fake-news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</a:t>
            </a:r>
            <a:r>
              <a:rPr lang="ru-RU" b="1" dirty="0" err="1" smtClean="0"/>
              <a:t>фейк</a:t>
            </a:r>
            <a:r>
              <a:rPr lang="ru-RU" b="1" dirty="0" smtClean="0"/>
              <a:t>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 информация, которая не соответствует действительности.</a:t>
            </a:r>
          </a:p>
          <a:p>
            <a:pPr>
              <a:buNone/>
            </a:pPr>
            <a:r>
              <a:rPr lang="ru-RU" dirty="0" smtClean="0"/>
              <a:t> Говоря простым языком – информационные «</a:t>
            </a:r>
            <a:r>
              <a:rPr lang="ru-RU" dirty="0" err="1" smtClean="0"/>
              <a:t>вбросы</a:t>
            </a:r>
            <a:r>
              <a:rPr lang="ru-RU" dirty="0" smtClean="0"/>
              <a:t>». </a:t>
            </a:r>
          </a:p>
          <a:p>
            <a:pPr>
              <a:buNone/>
            </a:pPr>
            <a:r>
              <a:rPr lang="ru-RU" dirty="0" smtClean="0"/>
              <a:t>Зачастую они появляются в социальных сетях, в </a:t>
            </a:r>
            <a:r>
              <a:rPr lang="ru-RU" dirty="0" err="1" smtClean="0"/>
              <a:t>телеграм-каналах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348880"/>
            <a:ext cx="390144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Чем опасны </a:t>
            </a:r>
            <a:r>
              <a:rPr lang="ru-RU" b="1" dirty="0" err="1" smtClean="0"/>
              <a:t>фейки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90% аудитории не может отличить </a:t>
            </a:r>
            <a:r>
              <a:rPr lang="ru-RU" dirty="0" smtClean="0"/>
              <a:t>достоверные </a:t>
            </a:r>
            <a:r>
              <a:rPr lang="ru-RU" dirty="0"/>
              <a:t>новости от фальшивых</a:t>
            </a:r>
            <a:r>
              <a:rPr lang="ru-RU" dirty="0" smtClean="0"/>
              <a:t>.</a:t>
            </a:r>
          </a:p>
          <a:p>
            <a:r>
              <a:rPr lang="ru-RU" dirty="0"/>
              <a:t>И если одни </a:t>
            </a:r>
            <a:r>
              <a:rPr lang="ru-RU" dirty="0" err="1"/>
              <a:t>фейки</a:t>
            </a:r>
            <a:r>
              <a:rPr lang="ru-RU" dirty="0"/>
              <a:t> условно безвредны, то большая их часть представляет угрозу здоровью людей или является инструментом для манипулирования сознанием.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13576" cy="864096"/>
          </a:xfrm>
        </p:spPr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фейков</a:t>
            </a:r>
            <a:r>
              <a:rPr lang="ru-RU" dirty="0" smtClean="0"/>
              <a:t> :</a:t>
            </a:r>
            <a:endParaRPr lang="ru-RU" dirty="0"/>
          </a:p>
        </p:txBody>
      </p:sp>
      <p:pic>
        <p:nvPicPr>
          <p:cNvPr id="4" name="Содержимое 3" descr="5g-t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480720" cy="559632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фейков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Содержимое 3" descr="image10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6643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фейков</a:t>
            </a:r>
            <a:endParaRPr lang="ru-RU" dirty="0"/>
          </a:p>
        </p:txBody>
      </p:sp>
      <p:pic>
        <p:nvPicPr>
          <p:cNvPr id="4" name="Содержимое 3" descr="image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694378" cy="4826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создают </a:t>
            </a:r>
            <a:r>
              <a:rPr lang="ru-RU" dirty="0" err="1" smtClean="0"/>
              <a:t>фейковые</a:t>
            </a:r>
            <a:r>
              <a:rPr lang="ru-RU" dirty="0" smtClean="0"/>
              <a:t> новости?</a:t>
            </a:r>
            <a:endParaRPr lang="ru-RU" dirty="0"/>
          </a:p>
        </p:txBody>
      </p:sp>
      <p:pic>
        <p:nvPicPr>
          <p:cNvPr id="4" name="Содержимое 3" descr="1031986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7600" y="1600200"/>
            <a:ext cx="72687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Как распознать </a:t>
            </a:r>
            <a:r>
              <a:rPr lang="ru-RU" sz="4000" b="1" dirty="0" err="1"/>
              <a:t>фейк</a:t>
            </a:r>
            <a:r>
              <a:rPr lang="ru-RU" sz="4000" b="1" dirty="0"/>
              <a:t>: базовые правила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/>
            <a:r>
              <a:rPr lang="ru-RU" b="1" dirty="0"/>
              <a:t>отсутствие официального источника информации;</a:t>
            </a:r>
            <a:endParaRPr lang="ru-RU" dirty="0"/>
          </a:p>
          <a:p>
            <a:pPr lvl="0" fontAlgn="base"/>
            <a:r>
              <a:rPr lang="ru-RU" b="1" dirty="0"/>
              <a:t>гиперболизированный, абсурдный или слишком эмоциональный заголовок;</a:t>
            </a:r>
            <a:endParaRPr lang="ru-RU" dirty="0"/>
          </a:p>
          <a:p>
            <a:pPr lvl="0" fontAlgn="base"/>
            <a:r>
              <a:rPr lang="ru-RU" b="1" dirty="0"/>
              <a:t>подозрительный или неизвестный домен сайта</a:t>
            </a:r>
            <a:r>
              <a:rPr lang="ru-RU" dirty="0"/>
              <a:t> </a:t>
            </a:r>
          </a:p>
          <a:p>
            <a:pPr lvl="0" fontAlgn="base"/>
            <a:r>
              <a:rPr lang="ru-RU" b="1" dirty="0"/>
              <a:t>материал без авторства;</a:t>
            </a:r>
            <a:endParaRPr lang="ru-RU" dirty="0"/>
          </a:p>
          <a:p>
            <a:pPr lvl="0" fontAlgn="base"/>
            <a:r>
              <a:rPr lang="ru-RU" b="1" dirty="0"/>
              <a:t>однобокий стиль подачи, наличие только одной точки зрения, её навязывание читателям;</a:t>
            </a:r>
            <a:endParaRPr lang="ru-RU" dirty="0"/>
          </a:p>
          <a:p>
            <a:pPr lvl="0" fontAlgn="base"/>
            <a:r>
              <a:rPr lang="ru-RU" b="1" dirty="0"/>
              <a:t>сомнительные факты, передёргивание событий, старые фотографии, которые выдают за актуальные.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Отсутствие первоисточника информации</a:t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Содержимое 7" descr="image13-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196752"/>
            <a:ext cx="5478760" cy="377797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03648" y="5157192"/>
            <a:ext cx="6336704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При </a:t>
            </a:r>
            <a:r>
              <a:rPr lang="ru-RU" sz="2400" dirty="0"/>
              <a:t>этом не </a:t>
            </a:r>
            <a:r>
              <a:rPr lang="ru-RU" sz="2400" dirty="0" smtClean="0"/>
              <a:t>указывается </a:t>
            </a:r>
            <a:r>
              <a:rPr lang="ru-RU" sz="2400" dirty="0"/>
              <a:t>район, улица, а также отсутствовал официальный источник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448</Words>
  <Application>Microsoft Office PowerPoint</Application>
  <PresentationFormat>Экран (4:3)</PresentationFormat>
  <Paragraphs>48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Фейковые новости и как их отличать от настоящих. </vt:lpstr>
      <vt:lpstr>Что такое фейк ?</vt:lpstr>
      <vt:lpstr>Чем опасны фейки?</vt:lpstr>
      <vt:lpstr>Пример фейков :</vt:lpstr>
      <vt:lpstr>Пример фейков:</vt:lpstr>
      <vt:lpstr>Пример фейков</vt:lpstr>
      <vt:lpstr>Как создают фейковые новости?</vt:lpstr>
      <vt:lpstr>Как распознать фейк: базовые правила </vt:lpstr>
      <vt:lpstr>Отсутствие первоисточника информации </vt:lpstr>
      <vt:lpstr>Псевдоэкспертность </vt:lpstr>
      <vt:lpstr> Недостоверный фактаж, липовые фотографии </vt:lpstr>
      <vt:lpstr>Пример фейковой фотографии</vt:lpstr>
      <vt:lpstr>Зашкаливающие эмоции </vt:lpstr>
      <vt:lpstr>Подозрительный домен сайта </vt:lpstr>
      <vt:lpstr>Презентация PowerPoint</vt:lpstr>
      <vt:lpstr>Ответственность за распространение фейков о российской армии</vt:lpstr>
      <vt:lpstr> Что почитать про фейки и про то, как научиться отделять правду от неправды </vt:lpstr>
      <vt:lpstr>Источник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Фейковые новости: чем опасны, как появляются и как их отличать от настоящих</dc:title>
  <dc:creator>клик</dc:creator>
  <cp:lastModifiedBy>Наталья</cp:lastModifiedBy>
  <cp:revision>17</cp:revision>
  <dcterms:created xsi:type="dcterms:W3CDTF">2022-03-09T16:57:37Z</dcterms:created>
  <dcterms:modified xsi:type="dcterms:W3CDTF">2022-03-10T11:25:28Z</dcterms:modified>
</cp:coreProperties>
</file>