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326" r:id="rId18"/>
    <p:sldId id="327" r:id="rId19"/>
    <p:sldId id="272" r:id="rId20"/>
    <p:sldId id="273" r:id="rId21"/>
    <p:sldId id="274" r:id="rId22"/>
    <p:sldId id="275" r:id="rId23"/>
    <p:sldId id="290" r:id="rId24"/>
    <p:sldId id="291" r:id="rId25"/>
    <p:sldId id="284" r:id="rId26"/>
    <p:sldId id="285" r:id="rId27"/>
    <p:sldId id="292" r:id="rId28"/>
    <p:sldId id="293" r:id="rId29"/>
    <p:sldId id="282" r:id="rId30"/>
    <p:sldId id="283" r:id="rId31"/>
    <p:sldId id="286" r:id="rId32"/>
    <p:sldId id="287" r:id="rId33"/>
    <p:sldId id="337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10" r:id="rId49"/>
    <p:sldId id="309" r:id="rId50"/>
    <p:sldId id="311" r:id="rId51"/>
    <p:sldId id="312" r:id="rId52"/>
    <p:sldId id="313" r:id="rId53"/>
    <p:sldId id="314" r:id="rId54"/>
    <p:sldId id="315" r:id="rId55"/>
    <p:sldId id="316" r:id="rId56"/>
    <p:sldId id="323" r:id="rId57"/>
    <p:sldId id="325" r:id="rId58"/>
    <p:sldId id="317" r:id="rId59"/>
    <p:sldId id="318" r:id="rId60"/>
    <p:sldId id="319" r:id="rId61"/>
    <p:sldId id="328" r:id="rId62"/>
    <p:sldId id="329" r:id="rId63"/>
    <p:sldId id="336" r:id="rId64"/>
    <p:sldId id="330" r:id="rId65"/>
    <p:sldId id="331" r:id="rId66"/>
    <p:sldId id="332" r:id="rId67"/>
    <p:sldId id="333" r:id="rId68"/>
    <p:sldId id="334" r:id="rId69"/>
    <p:sldId id="335" r:id="rId70"/>
  </p:sldIdLst>
  <p:sldSz cx="9144000" cy="6858000" type="screen4x3"/>
  <p:notesSz cx="6858000" cy="9144000"/>
  <p:defaultTextStyle>
    <a:defPPr>
      <a:defRPr lang="tt-RU"/>
    </a:defPPr>
    <a:lvl1pPr algn="ctr" rtl="0" fontAlgn="base">
      <a:spcBef>
        <a:spcPct val="0"/>
      </a:spcBef>
      <a:spcAft>
        <a:spcPct val="0"/>
      </a:spcAft>
      <a:defRPr sz="4000" b="1" kern="1200">
        <a:solidFill>
          <a:srgbClr val="99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b="1" kern="1200">
        <a:solidFill>
          <a:srgbClr val="99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b="1" kern="1200">
        <a:solidFill>
          <a:srgbClr val="99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b="1" kern="1200">
        <a:solidFill>
          <a:srgbClr val="99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b="1" kern="1200">
        <a:solidFill>
          <a:srgbClr val="99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rgbClr val="99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rgbClr val="99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rgbClr val="99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rgbClr val="99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CC0000"/>
    <a:srgbClr val="3399FF"/>
    <a:srgbClr val="0066FF"/>
    <a:srgbClr val="FF6600"/>
    <a:srgbClr val="663300"/>
    <a:srgbClr val="99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2" autoAdjust="0"/>
    <p:restoredTop sz="97683" autoAdjust="0"/>
  </p:normalViewPr>
  <p:slideViewPr>
    <p:cSldViewPr snapToGrid="0">
      <p:cViewPr>
        <p:scale>
          <a:sx n="75" d="100"/>
          <a:sy n="75" d="100"/>
        </p:scale>
        <p:origin x="-1362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87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87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56AD1-6035-4951-8C5F-65ADD160B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90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6FFB-53A7-4AA7-BE78-AA10C86448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27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3E3C-4DA6-4EC7-B69F-3716CBAF4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06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2423C-F527-44E3-81D4-03053BE56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960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F008B-C106-4978-892C-ECF67CF1F6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43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2D73D-9E53-4373-929A-4B8A99FEA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750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ACB24-60D3-41B4-8ECF-3FE26FC84F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10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25F7-469C-402B-9190-28F0B13A04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04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DDA1-37CD-48C1-9BB6-A8B823EE9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603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F9586-5F46-4273-A98C-8E16241F7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72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55C19-AA56-4086-A6B1-1E8EAA682D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4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3C4E4-A822-49BC-8404-1ACA10C300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8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EEB83-D2D3-46DA-BD3F-3F9F69D5E9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1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576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577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577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577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77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577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7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577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77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77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30F0D93-DD3B-470A-A8D7-D6BFA5169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77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opening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opening_98.mp3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4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4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Cat%20In%20Bag%20(1997-2000).mp3" TargetMode="External"/><Relationship Id="rId7" Type="http://schemas.openxmlformats.org/officeDocument/2006/relationships/slide" Target="slide16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old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old.mp3" TargetMode="External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Cat%20In%20Bag%20(1997-2000).mp3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4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4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4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4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1.xml"/><Relationship Id="rId18" Type="http://schemas.openxmlformats.org/officeDocument/2006/relationships/slide" Target="slide59.xml"/><Relationship Id="rId26" Type="http://schemas.openxmlformats.org/officeDocument/2006/relationships/slide" Target="slide37.xml"/><Relationship Id="rId3" Type="http://schemas.openxmlformats.org/officeDocument/2006/relationships/slideLayout" Target="../slideLayouts/slideLayout12.xml"/><Relationship Id="rId21" Type="http://schemas.openxmlformats.org/officeDocument/2006/relationships/slide" Target="slide27.xml"/><Relationship Id="rId34" Type="http://schemas.openxmlformats.org/officeDocument/2006/relationships/slide" Target="slide63.xml"/><Relationship Id="rId7" Type="http://schemas.openxmlformats.org/officeDocument/2006/relationships/slide" Target="slide9.xml"/><Relationship Id="rId12" Type="http://schemas.openxmlformats.org/officeDocument/2006/relationships/slide" Target="slide19.xml"/><Relationship Id="rId17" Type="http://schemas.openxmlformats.org/officeDocument/2006/relationships/slide" Target="slide57.xml"/><Relationship Id="rId25" Type="http://schemas.openxmlformats.org/officeDocument/2006/relationships/slide" Target="slide35.xml"/><Relationship Id="rId33" Type="http://schemas.openxmlformats.org/officeDocument/2006/relationships/slide" Target="slide61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Begin%20Round%20(1998-2000).mp3" TargetMode="External"/><Relationship Id="rId16" Type="http://schemas.openxmlformats.org/officeDocument/2006/relationships/slide" Target="slide55.xml"/><Relationship Id="rId20" Type="http://schemas.openxmlformats.org/officeDocument/2006/relationships/slide" Target="slide25.xml"/><Relationship Id="rId29" Type="http://schemas.openxmlformats.org/officeDocument/2006/relationships/slide" Target="slide43.xm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Begin%20Round%20(1998-2000).mp3" TargetMode="External"/><Relationship Id="rId6" Type="http://schemas.openxmlformats.org/officeDocument/2006/relationships/slide" Target="slide7.xml"/><Relationship Id="rId11" Type="http://schemas.openxmlformats.org/officeDocument/2006/relationships/slide" Target="slide17.xml"/><Relationship Id="rId24" Type="http://schemas.openxmlformats.org/officeDocument/2006/relationships/slide" Target="slide33.xml"/><Relationship Id="rId32" Type="http://schemas.openxmlformats.org/officeDocument/2006/relationships/slide" Target="slide49.xml"/><Relationship Id="rId5" Type="http://schemas.openxmlformats.org/officeDocument/2006/relationships/slide" Target="slide5.xml"/><Relationship Id="rId15" Type="http://schemas.openxmlformats.org/officeDocument/2006/relationships/slide" Target="slide53.xml"/><Relationship Id="rId23" Type="http://schemas.openxmlformats.org/officeDocument/2006/relationships/slide" Target="slide31.xml"/><Relationship Id="rId28" Type="http://schemas.openxmlformats.org/officeDocument/2006/relationships/slide" Target="slide41.xml"/><Relationship Id="rId10" Type="http://schemas.openxmlformats.org/officeDocument/2006/relationships/slide" Target="slide15.xml"/><Relationship Id="rId19" Type="http://schemas.openxmlformats.org/officeDocument/2006/relationships/slide" Target="slide23.xml"/><Relationship Id="rId31" Type="http://schemas.openxmlformats.org/officeDocument/2006/relationships/slide" Target="slide47.xml"/><Relationship Id="rId4" Type="http://schemas.openxmlformats.org/officeDocument/2006/relationships/slide" Target="slide3.xml"/><Relationship Id="rId9" Type="http://schemas.openxmlformats.org/officeDocument/2006/relationships/slide" Target="slide13.xml"/><Relationship Id="rId14" Type="http://schemas.openxmlformats.org/officeDocument/2006/relationships/slide" Target="slide51.xml"/><Relationship Id="rId22" Type="http://schemas.openxmlformats.org/officeDocument/2006/relationships/slide" Target="slide29.xml"/><Relationship Id="rId27" Type="http://schemas.openxmlformats.org/officeDocument/2006/relationships/slide" Target="slide39.xml"/><Relationship Id="rId30" Type="http://schemas.openxmlformats.org/officeDocument/2006/relationships/slide" Target="slide45.xml"/><Relationship Id="rId35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4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4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8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8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8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8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6" Type="http://schemas.openxmlformats.org/officeDocument/2006/relationships/image" Target="../media/image1.png"/><Relationship Id="rId5" Type="http://schemas.openxmlformats.org/officeDocument/2006/relationships/slide" Target="slide4.xml"/><Relationship Id="rId4" Type="http://schemas.openxmlformats.org/officeDocument/2006/relationships/hyperlink" Target="&#1052;&#1080;&#1088;%20&#1080;&#1085;&#1092;&#1086;&#1088;&#1084;&#1072;&#1090;&#1080;&#1082;&#1080;.ppt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98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98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3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old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old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3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old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old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3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old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old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30sec_old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30sec_old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4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4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40;&#1076;&#1084;&#1080;&#1085;&#1080;&#1089;&#1090;&#1088;&#1072;&#1090;&#1086;&#1088;\&#1056;&#1072;&#1073;&#1086;&#1095;&#1080;&#1081;%20&#1089;&#1090;&#1086;&#1083;\!!!&#1054;&#1058;&#1050;&#1056;_&#1052;&#1045;&#1056;&#1054;&#1055;&#1056;!!!!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png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1%20Minute.mp3" TargetMode="Externa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6" Type="http://schemas.openxmlformats.org/officeDocument/2006/relationships/slide" Target="slide50.xml"/><Relationship Id="rId5" Type="http://schemas.openxmlformats.org/officeDocument/2006/relationships/audio" Target="../media/audio1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4" Type="http://schemas.openxmlformats.org/officeDocument/2006/relationships/image" Target="../media/image1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9.xml"/><Relationship Id="rId3" Type="http://schemas.openxmlformats.org/officeDocument/2006/relationships/slide" Target="slide64.xml"/><Relationship Id="rId7" Type="http://schemas.openxmlformats.org/officeDocument/2006/relationships/slide" Target="slide6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Begin%20Round.mp3" TargetMode="External"/><Relationship Id="rId6" Type="http://schemas.openxmlformats.org/officeDocument/2006/relationships/slide" Target="slide67.xml"/><Relationship Id="rId5" Type="http://schemas.openxmlformats.org/officeDocument/2006/relationships/slide" Target="slide66.xml"/><Relationship Id="rId4" Type="http://schemas.openxmlformats.org/officeDocument/2006/relationships/slide" Target="slide65.xml"/><Relationship Id="rId9" Type="http://schemas.openxmlformats.org/officeDocument/2006/relationships/image" Target="../media/image1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slide" Target="slide63.xml"/><Relationship Id="rId4" Type="http://schemas.openxmlformats.org/officeDocument/2006/relationships/image" Target="../media/image1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Begin%20Round.mp3" TargetMode="External"/><Relationship Id="rId5" Type="http://schemas.openxmlformats.org/officeDocument/2006/relationships/slide" Target="slide63.xml"/><Relationship Id="rId4" Type="http://schemas.openxmlformats.org/officeDocument/2006/relationships/image" Target="../media/image1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Begin%20Round%20(1998-2000)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69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Begin%20Round%20(1998-2000).mp3" TargetMode="External"/><Relationship Id="rId5" Type="http://schemas.openxmlformats.org/officeDocument/2006/relationships/slide" Target="slide63.xml"/><Relationship Id="rId4" Type="http://schemas.openxmlformats.org/officeDocument/2006/relationships/image" Target="../media/image1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slide" Target="slide6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Begin%20Round.mp3" TargetMode="External"/><Relationship Id="rId5" Type="http://schemas.openxmlformats.org/officeDocument/2006/relationships/slide" Target="slide63.xml"/><Relationship Id="rId4" Type="http://schemas.openxmlformats.org/officeDocument/2006/relationships/image" Target="../media/image1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closing_94.mp3" TargetMode="External"/><Relationship Id="rId1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&#1057;&#1074;&#1086;&#1103;%20&#1048;&#1075;&#1088;&#1072;%20-%20Closing%20(1995-1998,%20Short).mp3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1" Type="http://schemas.microsoft.com/office/2007/relationships/media" Target="file:///D:\!!!&#1054;&#1058;&#1050;&#1056;_&#1052;&#1045;&#1056;&#1054;&#1055;&#1056;!!!!!2!\&#1042;&#1085;&#1077;&#1082;&#1083;_&#1084;&#1077;&#1088;\&#1089;&#1074;&#1086;&#1103;_&#1080;&#1075;&#1088;&#1072;\Svoya_igra%20-%2030%20Sec.mp3" TargetMode="External"/><Relationship Id="rId5" Type="http://schemas.openxmlformats.org/officeDocument/2006/relationships/image" Target="../media/image1.png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30250" y="2419350"/>
            <a:ext cx="7658100" cy="3105150"/>
          </a:xfrm>
        </p:spPr>
        <p:txBody>
          <a:bodyPr/>
          <a:lstStyle/>
          <a:p>
            <a:pPr marL="457200" lvl="1" indent="0" algn="ctr" eaLnBrk="1" hangingPunct="1">
              <a:lnSpc>
                <a:spcPct val="80000"/>
              </a:lnSpc>
              <a:buFontTx/>
              <a:buNone/>
            </a:pPr>
            <a:r>
              <a:rPr lang="tt-RU" sz="17100" b="1" smtClean="0">
                <a:solidFill>
                  <a:srgbClr val="CC0000"/>
                </a:solidFill>
                <a:effectLst/>
                <a:latin typeface="Times New Roman" pitchFamily="18" charset="0"/>
              </a:rPr>
              <a:t>своя</a:t>
            </a:r>
            <a:r>
              <a:rPr lang="tt-RU" sz="8000" b="1" smtClean="0">
                <a:solidFill>
                  <a:srgbClr val="CC0000"/>
                </a:solidFill>
                <a:effectLst/>
                <a:latin typeface="Times New Roman" pitchFamily="18" charset="0"/>
              </a:rPr>
              <a:t> </a:t>
            </a:r>
          </a:p>
          <a:p>
            <a:pPr marL="457200" lvl="1" indent="0" algn="ctr" eaLnBrk="1" hangingPunct="1">
              <a:lnSpc>
                <a:spcPct val="80000"/>
              </a:lnSpc>
              <a:buFontTx/>
              <a:buNone/>
            </a:pPr>
            <a:r>
              <a:rPr lang="tt-RU" sz="6000" b="1" smtClean="0">
                <a:solidFill>
                  <a:srgbClr val="CC0000"/>
                </a:solidFill>
                <a:effectLst/>
                <a:latin typeface="Times New Roman" pitchFamily="18" charset="0"/>
              </a:rPr>
              <a:t>ИГРА</a:t>
            </a:r>
          </a:p>
        </p:txBody>
      </p:sp>
      <p:pic>
        <p:nvPicPr>
          <p:cNvPr id="2055" name="opening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 descr="p79_spineart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0500"/>
            <a:ext cx="223837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16"/>
          <p:cNvSpPr>
            <a:spLocks noChangeArrowheads="1" noChangeShapeType="1" noTextEdit="1"/>
          </p:cNvSpPr>
          <p:nvPr/>
        </p:nvSpPr>
        <p:spPr bwMode="auto">
          <a:xfrm>
            <a:off x="2330450" y="425450"/>
            <a:ext cx="6635750" cy="124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Мир  географии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61" fill="hold"/>
                                        <p:tgtEl>
                                          <p:spTgt spid="20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5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  <p:cond evt="onNext" delay="0">
                      <p:tgtEl>
                        <p:sldTgt/>
                      </p:tgtEl>
                    </p:cond>
                  </p:endCondLst>
                </p:cTn>
                <p:tgtEl>
                  <p:spTgt spid="205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333375"/>
            <a:ext cx="86995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0000"/>
                </a:solidFill>
              </a:rPr>
              <a:t>Ответ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На севере проживают арабские народы,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в Центральной и Южной Африке –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коренные народы (негры).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Население размещено неравномерно: почти не заселены пустынные территории, непроходимые экваториальные леса. Зато Средиземноморское побережье и долина реки Нил заселены очень плотно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tt-RU" sz="4400" b="1" smtClean="0"/>
          </a:p>
        </p:txBody>
      </p:sp>
      <p:sp>
        <p:nvSpPr>
          <p:cNvPr id="2150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260350"/>
            <a:ext cx="8547100" cy="5870575"/>
          </a:xfrm>
        </p:spPr>
        <p:txBody>
          <a:bodyPr/>
          <a:lstStyle/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0000"/>
                </a:solidFill>
              </a:rPr>
              <a:t>вопрос</a:t>
            </a:r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smtClean="0">
              <a:solidFill>
                <a:srgbClr val="CC0000"/>
              </a:solidFill>
            </a:endParaRPr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4000" smtClean="0"/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400" b="1" smtClean="0"/>
              <a:t>Как повлияло колониальное прошлое материка на развитие природы, хозяйства и населения Африки</a:t>
            </a:r>
          </a:p>
          <a:p>
            <a:pPr marL="533400" indent="-5334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tt-RU" sz="4400" b="1" smtClean="0"/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838950" y="5924550"/>
            <a:ext cx="161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22534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6153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225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3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333375"/>
            <a:ext cx="83439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0000"/>
                </a:solidFill>
              </a:rPr>
              <a:t>Ответ</a:t>
            </a:r>
            <a:endParaRPr lang="tt-RU" sz="2800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Колонизаторы угнетали и эксплуа-тировали коренное население, отнимали лучшие земли, грабили страны (вывозили полезные ископаемые, древесину). Всё это не давало развиваться африканским государствам, поэтому сейчас все страны континента относятся к наименее развитым странам мира.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800" smtClean="0"/>
          </a:p>
        </p:txBody>
      </p:sp>
      <p:sp>
        <p:nvSpPr>
          <p:cNvPr id="2355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549275"/>
            <a:ext cx="7772400" cy="55816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Вопрос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t-RU" sz="4400" b="1" smtClean="0"/>
              <a:t>Почему Австралию часто называют “Страной наоборот”?</a:t>
            </a: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6667500" y="5848350"/>
            <a:ext cx="1866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24583" name="30sec_94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0388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65" fill="hold"/>
                                        <p:tgtEl>
                                          <p:spTgt spid="2458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58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04813"/>
            <a:ext cx="8432800" cy="56118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Ответ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Австралия расположена в южном полушарии, поэтому здесь чем севернее, тем теплее; зима здесь в июле, а лето - в декабре</a:t>
            </a:r>
            <a:endParaRPr lang="tt-RU" sz="4400" b="1" smtClean="0"/>
          </a:p>
        </p:txBody>
      </p:sp>
      <p:sp>
        <p:nvSpPr>
          <p:cNvPr id="2560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404813"/>
            <a:ext cx="8356600" cy="5726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Вопрос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smtClean="0"/>
              <a:t>Почему в Австралии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smtClean="0"/>
              <a:t>не происходит землетрясений и нет действующих вулканов?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143750" y="5791200"/>
            <a:ext cx="1447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7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26636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60769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Своя Игра - Cat In Bag (1997-2000).mp3">
            <a:hlinkClick r:id="" action="ppaction://media"/>
          </p:cNvPr>
          <p:cNvPicPr>
            <a:picLocks noChangeAspect="1" noChangeArrowheads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7900" y="60388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1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5734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41" fill="hold"/>
                                        <p:tgtEl>
                                          <p:spTgt spid="266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30250" fill="hold"/>
                                        <p:tgtEl>
                                          <p:spTgt spid="266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30250" fill="hold"/>
                                        <p:tgtEl>
                                          <p:spTgt spid="266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36"/>
                </p:tgtEl>
              </p:cMediaNode>
            </p:audio>
            <p:audio>
              <p:cMediaNode showWhenStopped="0"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39"/>
                </p:tgtEl>
              </p:cMediaNode>
            </p:audio>
            <p:audio>
              <p:cMediaNode showWhenStopped="0"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41"/>
                </p:tgtEl>
              </p:cMediaNode>
            </p:audio>
          </p:childTnLst>
        </p:cTn>
      </p:par>
    </p:tnLst>
    <p:bldLst>
      <p:bldP spid="2662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260350"/>
            <a:ext cx="8445500" cy="5870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Ответ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Австралия полностью расположена в пределах Индо-Австралийской литосферной плиты, а землетрясения и вулканизм характерны для границ литосферных плит.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tt-RU" sz="3600" b="1" smtClean="0"/>
          </a:p>
        </p:txBody>
      </p:sp>
      <p:sp>
        <p:nvSpPr>
          <p:cNvPr id="2765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0000"/>
                </a:solidFill>
              </a:rPr>
              <a:t>Вопрос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600200"/>
            <a:ext cx="8534400" cy="33686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Как называются сухие русла рек в Австралии?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Почему их здесь так много?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286500" y="5257800"/>
            <a:ext cx="226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91142" name="30sec_94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65" fill="hold"/>
                                        <p:tgtEl>
                                          <p:spTgt spid="911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114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1613"/>
            <a:ext cx="8229600" cy="9874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C0000"/>
                </a:solidFill>
              </a:rPr>
              <a:t>Ответ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47800"/>
            <a:ext cx="8229600" cy="46974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dirty="0" smtClean="0"/>
              <a:t>Сухие русла рек называются </a:t>
            </a:r>
            <a:r>
              <a:rPr lang="ru-RU" sz="3600" b="1" dirty="0" smtClean="0">
                <a:solidFill>
                  <a:srgbClr val="FF6600"/>
                </a:solidFill>
              </a:rPr>
              <a:t>КРИКИ.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dirty="0" smtClean="0"/>
              <a:t>Их много в Австралии потому, что этот материк почти посередине пересекает южный тропик. Австралия – самый сухой материк,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dirty="0" smtClean="0"/>
              <a:t> и дожди здесь - редкое явление</a:t>
            </a:r>
          </a:p>
        </p:txBody>
      </p:sp>
      <p:sp>
        <p:nvSpPr>
          <p:cNvPr id="9216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404813"/>
            <a:ext cx="8547100" cy="57261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>
                <a:solidFill>
                  <a:srgbClr val="CC0000"/>
                </a:solidFill>
              </a:rPr>
              <a:t>Вопрос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0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Назовите типичных представителей растительного и животного мира Австралии. Почему органический мир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этого материка так своеобразен?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smtClean="0"/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7512050" y="6019800"/>
            <a:ext cx="1187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28679" name="30sec_94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245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65" fill="hold"/>
                                        <p:tgtEl>
                                          <p:spTgt spid="286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79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1" name="Rectangle 25"/>
          <p:cNvSpPr>
            <a:spLocks noGrp="1" noChangeArrowheads="1"/>
          </p:cNvSpPr>
          <p:nvPr>
            <p:ph type="title"/>
          </p:nvPr>
        </p:nvSpPr>
        <p:spPr>
          <a:xfrm>
            <a:off x="379413" y="0"/>
            <a:ext cx="8226425" cy="81915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C0000"/>
                </a:solidFill>
              </a:rPr>
              <a:t>Вопросы</a:t>
            </a:r>
            <a:endParaRPr lang="tt-RU" b="1" smtClean="0">
              <a:solidFill>
                <a:srgbClr val="CC0000"/>
              </a:solidFill>
            </a:endParaRPr>
          </a:p>
        </p:txBody>
      </p:sp>
      <p:graphicFrame>
        <p:nvGraphicFramePr>
          <p:cNvPr id="4307" name="Group 211"/>
          <p:cNvGraphicFramePr>
            <a:graphicFrameLocks noGrp="1"/>
          </p:cNvGraphicFramePr>
          <p:nvPr>
            <p:ph type="tbl" idx="1"/>
          </p:nvPr>
        </p:nvGraphicFramePr>
        <p:xfrm>
          <a:off x="215900" y="869950"/>
          <a:ext cx="8397875" cy="5376864"/>
        </p:xfrm>
        <a:graphic>
          <a:graphicData uri="http://schemas.openxmlformats.org/drawingml/2006/table">
            <a:tbl>
              <a:tblPr/>
              <a:tblGrid>
                <a:gridCol w="3502025"/>
                <a:gridCol w="1160463"/>
                <a:gridCol w="1122362"/>
                <a:gridCol w="688975"/>
                <a:gridCol w="987425"/>
                <a:gridCol w="936625"/>
              </a:tblGrid>
              <a:tr h="896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          </a:t>
                      </a: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Африка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t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4" action="ppaction://hlinksldjump"/>
                        </a:rPr>
                        <a:t>10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5" action="ppaction://hlinksldjump"/>
                        </a:rPr>
                        <a:t>20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6" action="ppaction://hlinksldjump"/>
                        </a:rPr>
                        <a:t>30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7" action="ppaction://hlinksldjump"/>
                        </a:rPr>
                        <a:t>40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8" action="ppaction://hlinksldjump"/>
                        </a:rPr>
                        <a:t>50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66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Австралия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t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66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9" action="ppaction://hlinksldjump"/>
                        </a:rPr>
                        <a:t>20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0" action="ppaction://hlinksldjump"/>
                        </a:rPr>
                        <a:t>30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1" action="ppaction://hlinksldjump"/>
                        </a:rPr>
                        <a:t>40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2" action="ppaction://hlinksldjump"/>
                        </a:rPr>
                        <a:t>50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3" action="ppaction://hlinksldjump"/>
                        </a:rPr>
                        <a:t>60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Южная Америка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4" action="ppaction://hlinksldjump"/>
                        </a:rPr>
                        <a:t>5</a:t>
                      </a:r>
                      <a:endParaRPr kumimoji="0" lang="ru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5" action="ppaction://hlinksldjump"/>
                        </a:rPr>
                        <a:t>10</a:t>
                      </a:r>
                      <a:endParaRPr kumimoji="0" lang="ru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6" action="ppaction://hlinksldjump"/>
                        </a:rPr>
                        <a:t>15</a:t>
                      </a:r>
                      <a:endParaRPr kumimoji="0" lang="ru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7" action="ppaction://hlinksldjump"/>
                        </a:rPr>
                        <a:t>20</a:t>
                      </a:r>
                      <a:endParaRPr kumimoji="0" lang="ru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8" action="ppaction://hlinksldjump"/>
                        </a:rPr>
                        <a:t>25</a:t>
                      </a:r>
                      <a:endParaRPr kumimoji="0" lang="ru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Антарктида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t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19" action="ppaction://hlinksldjump"/>
                        </a:rPr>
                        <a:t>20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0" action="ppaction://hlinksldjump"/>
                        </a:rPr>
                        <a:t>30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1" action="ppaction://hlinksldjump"/>
                        </a:rPr>
                        <a:t>40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2" action="ppaction://hlinksldjump"/>
                        </a:rPr>
                        <a:t>50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3" action="ppaction://hlinksldjump"/>
                        </a:rPr>
                        <a:t>60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99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Северная Америка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t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4" action="ppaction://hlinksldjump"/>
                        </a:rPr>
                        <a:t>15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5" action="ppaction://hlinksldjump"/>
                        </a:rPr>
                        <a:t>20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6" action="ppaction://hlinksldjump"/>
                        </a:rPr>
                        <a:t>25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7" action="ppaction://hlinksldjump"/>
                        </a:rPr>
                        <a:t>30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8" action="ppaction://hlinksldjump"/>
                        </a:rPr>
                        <a:t>35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tt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Евразия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tt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29" action="ppaction://hlinksldjump"/>
                        </a:rPr>
                        <a:t>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0" action="ppaction://hlinksldjump"/>
                        </a:rPr>
                        <a:t>10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1" action="ppaction://hlinksldjump"/>
                        </a:rPr>
                        <a:t>15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2" action="ppaction://hlinksldjump"/>
                        </a:rPr>
                        <a:t>20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hlinkClick r:id="rId33" action="ppaction://hlinksldjump"/>
                        </a:rPr>
                        <a:t>25</a:t>
                      </a:r>
                      <a:endParaRPr kumimoji="0" lang="tt-RU" sz="2800" b="1" i="0" u="sng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50" name="Text Box 170"/>
          <p:cNvSpPr txBox="1">
            <a:spLocks noChangeArrowheads="1"/>
          </p:cNvSpPr>
          <p:nvPr/>
        </p:nvSpPr>
        <p:spPr bwMode="auto">
          <a:xfrm>
            <a:off x="6267450" y="6391275"/>
            <a:ext cx="14351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400">
                <a:solidFill>
                  <a:srgbClr val="FFFFCC"/>
                </a:solidFill>
                <a:hlinkClick r:id="rId34" action="ppaction://hlinksldjump"/>
              </a:rPr>
              <a:t>Финал</a:t>
            </a:r>
            <a:endParaRPr lang="ru-RU" sz="2400">
              <a:solidFill>
                <a:srgbClr val="FFFFCC"/>
              </a:solidFill>
            </a:endParaRPr>
          </a:p>
        </p:txBody>
      </p:sp>
      <p:pic>
        <p:nvPicPr>
          <p:cNvPr id="4270" name="Своя Игра - Begin Round (1998-2000)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8050" y="6311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42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70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04813"/>
            <a:ext cx="8940800" cy="5726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Ответ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00FF00"/>
                </a:solidFill>
              </a:rPr>
              <a:t>Растительный мир</a:t>
            </a:r>
            <a:r>
              <a:rPr lang="ru-RU" smtClean="0"/>
              <a:t> - эвкалипты, акации;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990000"/>
                </a:solidFill>
              </a:rPr>
              <a:t>Животные</a:t>
            </a:r>
            <a:r>
              <a:rPr lang="ru-RU" smtClean="0"/>
              <a:t> – кенгуру, коала, утконос,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/>
              <a:t>           ехидна, страус эму.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/>
              <a:t>Своеобразие органического мира объясняется тем, что Австралия давно отделилась от других материков и развивалась изолированно.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tt-RU" sz="4400" b="1" smtClean="0"/>
          </a:p>
        </p:txBody>
      </p:sp>
      <p:sp>
        <p:nvSpPr>
          <p:cNvPr id="2970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96875"/>
            <a:ext cx="85725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Как называют коренных жителей Австралии?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Изменилась ли их жизнь с приходом европейцев?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419850" y="5886450"/>
            <a:ext cx="2095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30726" name="30sec_94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165" fill="hold"/>
                                        <p:tgtEl>
                                          <p:spTgt spid="307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6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7500" y="476250"/>
            <a:ext cx="8597900" cy="56546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Ответ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Коренные жители – </a:t>
            </a:r>
            <a:r>
              <a:rPr lang="ru-RU" b="1" smtClean="0">
                <a:solidFill>
                  <a:srgbClr val="990000"/>
                </a:solidFill>
              </a:rPr>
              <a:t>аборигены.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До прихода европейцев они занимались только охотой и рыболовством, но занимали самые благоприятные территории материка. Европейцы стали уничтожать коренное население, выселять их в пустынные районы, непригодные для жизни.</a:t>
            </a:r>
          </a:p>
        </p:txBody>
      </p:sp>
      <p:sp>
        <p:nvSpPr>
          <p:cNvPr id="3174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33375"/>
            <a:ext cx="77724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Чем не похожа  Антарктида на все остальные материки?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smtClean="0"/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6667500" y="5886450"/>
            <a:ext cx="200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47111" name="30sec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564" fill="hold"/>
                                        <p:tgtEl>
                                          <p:spTgt spid="471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7111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404813"/>
            <a:ext cx="8610600" cy="57261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990000"/>
                </a:solidFill>
              </a:rPr>
              <a:t>Ответ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3600" b="1" smtClean="0"/>
              <a:t>Антарктида- самый высокий и самый холодный материк Земли.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3600" b="1" smtClean="0"/>
              <a:t>Здесь наблюдаются самые сильные ветры.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3600" b="1" smtClean="0"/>
              <a:t>Зарегистрированы самые низкие температуры.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3600" b="1" smtClean="0"/>
              <a:t>Это единственный материк, на котором нет постоянного населения.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600" b="1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b="1" smtClean="0"/>
          </a:p>
        </p:txBody>
      </p:sp>
      <p:sp>
        <p:nvSpPr>
          <p:cNvPr id="4813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333375"/>
            <a:ext cx="83185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Кто открыл Антарктиду? </a:t>
            </a:r>
            <a:endParaRPr lang="ru-RU" sz="16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Когда это было?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6686550" y="6034088"/>
            <a:ext cx="2114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40968" name="30sec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153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564" fill="hold"/>
                                        <p:tgtEl>
                                          <p:spTgt spid="409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096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404813"/>
            <a:ext cx="8610600" cy="5726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990000"/>
                </a:solidFill>
              </a:rPr>
              <a:t>Ответ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err="1" smtClean="0">
                <a:solidFill>
                  <a:srgbClr val="FF6600"/>
                </a:solidFill>
              </a:rPr>
              <a:t>Фаддей</a:t>
            </a:r>
            <a:r>
              <a:rPr lang="ru-RU" sz="4000" b="1" dirty="0" smtClean="0">
                <a:solidFill>
                  <a:srgbClr val="FF6600"/>
                </a:solidFill>
              </a:rPr>
              <a:t>  </a:t>
            </a:r>
            <a:r>
              <a:rPr lang="ru-RU" sz="4000" b="1" dirty="0" err="1" smtClean="0">
                <a:solidFill>
                  <a:srgbClr val="FF6600"/>
                </a:solidFill>
              </a:rPr>
              <a:t>Фаддеевич</a:t>
            </a:r>
            <a:r>
              <a:rPr lang="ru-RU" sz="4000" b="1" dirty="0" smtClean="0">
                <a:solidFill>
                  <a:srgbClr val="FF6600"/>
                </a:solidFill>
              </a:rPr>
              <a:t> Беллинсгаузен</a:t>
            </a:r>
            <a:r>
              <a:rPr lang="ru-RU" sz="4000" b="1" dirty="0" smtClean="0"/>
              <a:t>   и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smtClean="0"/>
              <a:t> </a:t>
            </a:r>
            <a:r>
              <a:rPr lang="ru-RU" sz="4000" b="1" dirty="0" smtClean="0">
                <a:solidFill>
                  <a:srgbClr val="FF6600"/>
                </a:solidFill>
              </a:rPr>
              <a:t>Михаил Петрович Лазарев</a:t>
            </a:r>
            <a:r>
              <a:rPr lang="ru-RU" sz="4000" b="1" dirty="0" smtClean="0"/>
              <a:t> на судах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smtClean="0"/>
              <a:t>«Мирный» и «Восток»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dirty="0" smtClean="0"/>
              <a:t>в 1820 году.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000" b="1" dirty="0" smtClean="0"/>
          </a:p>
        </p:txBody>
      </p:sp>
      <p:sp>
        <p:nvSpPr>
          <p:cNvPr id="4199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04813"/>
            <a:ext cx="7772400" cy="5726112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Кто и когда впервые достиг Южного полюса?</a:t>
            </a: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6496050" y="6076950"/>
            <a:ext cx="226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49159" name="30sec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57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564" fill="hold"/>
                                        <p:tgtEl>
                                          <p:spTgt spid="49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9159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692150"/>
            <a:ext cx="8699500" cy="54387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Ответ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Норвежский полярник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 smtClean="0">
                <a:solidFill>
                  <a:srgbClr val="FF6600"/>
                </a:solidFill>
                <a:latin typeface="Georgia" pitchFamily="18" charset="0"/>
              </a:rPr>
              <a:t>Руаль Амундсен</a:t>
            </a:r>
            <a:r>
              <a:rPr lang="ru-RU" sz="4000" b="1" smtClean="0"/>
              <a:t> –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14 декабря 1911 г.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Английский путешественник </a:t>
            </a:r>
            <a:r>
              <a:rPr lang="ru-RU" sz="4400" b="1" smtClean="0">
                <a:solidFill>
                  <a:srgbClr val="FF6600"/>
                </a:solidFill>
                <a:latin typeface="Georgia" pitchFamily="18" charset="0"/>
              </a:rPr>
              <a:t>Роберт Скотт</a:t>
            </a:r>
            <a:r>
              <a:rPr lang="ru-RU" sz="4000" b="1" smtClean="0"/>
              <a:t> –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18 января 1912 г.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b="1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400" b="1" smtClean="0"/>
          </a:p>
        </p:txBody>
      </p:sp>
      <p:sp>
        <p:nvSpPr>
          <p:cNvPr id="5018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0"/>
          <p:cNvSpPr txBox="1">
            <a:spLocks noChangeArrowheads="1"/>
          </p:cNvSpPr>
          <p:nvPr/>
        </p:nvSpPr>
        <p:spPr bwMode="auto">
          <a:xfrm>
            <a:off x="404813" y="295275"/>
            <a:ext cx="8328025" cy="767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t-RU" sz="3200"/>
              <a:t>Вопрос</a:t>
            </a:r>
          </a:p>
          <a:p>
            <a:pPr eaLnBrk="1" hangingPunct="1">
              <a:spcBef>
                <a:spcPct val="50000"/>
              </a:spcBef>
            </a:pPr>
            <a:r>
              <a:rPr lang="tt-RU" sz="4400">
                <a:solidFill>
                  <a:schemeClr val="tx1"/>
                </a:solidFill>
              </a:rPr>
              <a:t>Почему Антарктида считается самым высоким материком над уровнем моря, ведь самые высокие горы расположены не здесь?</a:t>
            </a:r>
          </a:p>
          <a:p>
            <a:pPr eaLnBrk="1" hangingPunct="1">
              <a:spcBef>
                <a:spcPct val="50000"/>
              </a:spcBef>
            </a:pPr>
            <a:endParaRPr lang="tt-RU" sz="4400">
              <a:solidFill>
                <a:schemeClr val="tx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tt-RU" sz="4400">
              <a:solidFill>
                <a:schemeClr val="tx1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ru-RU" sz="3200"/>
          </a:p>
        </p:txBody>
      </p:sp>
      <p:sp>
        <p:nvSpPr>
          <p:cNvPr id="31747" name="Text Box 32"/>
          <p:cNvSpPr txBox="1">
            <a:spLocks noChangeArrowheads="1"/>
          </p:cNvSpPr>
          <p:nvPr/>
        </p:nvSpPr>
        <p:spPr bwMode="auto">
          <a:xfrm>
            <a:off x="6227763" y="5661025"/>
            <a:ext cx="208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31748" name="Text Box 34"/>
          <p:cNvSpPr txBox="1">
            <a:spLocks noChangeArrowheads="1"/>
          </p:cNvSpPr>
          <p:nvPr/>
        </p:nvSpPr>
        <p:spPr bwMode="auto">
          <a:xfrm>
            <a:off x="6991350" y="6210300"/>
            <a:ext cx="1809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38948" name="30sec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6115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564" fill="hold"/>
                                        <p:tgtEl>
                                          <p:spTgt spid="389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94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1198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0000"/>
                </a:solidFill>
              </a:rPr>
              <a:t>вопрос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smtClean="0">
              <a:solidFill>
                <a:srgbClr val="CC0000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Как географическое положение Африки влияет на природу материка?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smtClean="0"/>
          </a:p>
        </p:txBody>
      </p:sp>
      <p:sp>
        <p:nvSpPr>
          <p:cNvPr id="5123" name="Rectangle 4">
            <a:hlinkClick r:id="rId4" action="ppaction://hlinkpres?slideindex=4&amp;slidetitle=Слайд 4"/>
          </p:cNvPr>
          <p:cNvSpPr>
            <a:spLocks noChangeArrowheads="1"/>
          </p:cNvSpPr>
          <p:nvPr/>
        </p:nvSpPr>
        <p:spPr bwMode="auto">
          <a:xfrm>
            <a:off x="7678738" y="5954713"/>
            <a:ext cx="817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r>
              <a:rPr lang="ru-RU" sz="1800" u="sng">
                <a:solidFill>
                  <a:schemeClr val="hlink"/>
                </a:solidFill>
                <a:hlinkClick r:id="rId5" action="ppaction://hlinksldjump"/>
              </a:rPr>
              <a:t>ответ</a:t>
            </a:r>
            <a:endParaRPr lang="tt-RU" sz="1800" u="sng">
              <a:solidFill>
                <a:schemeClr val="hlink"/>
              </a:solidFill>
            </a:endParaRPr>
          </a:p>
        </p:txBody>
      </p:sp>
      <p:pic>
        <p:nvPicPr>
          <p:cNvPr id="6149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353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614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9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60350"/>
            <a:ext cx="8456612" cy="587057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990000"/>
                </a:solidFill>
              </a:rPr>
              <a:t>Ответ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Почти весь материк покрыт мощным ледниковым щитом, толщина которого составляет 2000-3000 метров. За счёт этого ледяного купола Антарктида почти в три раза выше других материков.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smtClean="0"/>
          </a:p>
        </p:txBody>
      </p:sp>
      <p:sp>
        <p:nvSpPr>
          <p:cNvPr id="3994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620713"/>
            <a:ext cx="7772400" cy="55102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В чём особенности органического мира Антарктиды?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7258050" y="6153150"/>
            <a:ext cx="158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43016" name="30sec_98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6115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564" fill="hold"/>
                                        <p:tgtEl>
                                          <p:spTgt spid="430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3016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49275"/>
            <a:ext cx="8509000" cy="55816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990000"/>
                </a:solidFill>
              </a:rPr>
              <a:t>Ответ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Здесь только одна природная зона – антарктическая пустыня.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Органический мир беден.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Жизнь животных (пингвины, тюлени, морские львы и др.) связана с морем, т.к.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там они находят питание.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Из растений встречаются только мхи и лишайники.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b="1" smtClean="0"/>
          </a:p>
        </p:txBody>
      </p:sp>
      <p:sp>
        <p:nvSpPr>
          <p:cNvPr id="44038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  <a:br>
              <a:rPr lang="ru-RU" sz="4000" b="1" smtClean="0">
                <a:solidFill>
                  <a:srgbClr val="990000"/>
                </a:solidFill>
              </a:rPr>
            </a:br>
            <a:r>
              <a:rPr lang="ru-RU" sz="4000" b="1" smtClean="0">
                <a:solidFill>
                  <a:srgbClr val="990000"/>
                </a:solidFill>
              </a:rPr>
              <a:t>(аукцион)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Кто открыл Америку и почему она так называется?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791200" y="5689600"/>
            <a:ext cx="1422400" cy="317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>
                <a:solidFill>
                  <a:schemeClr val="tx1"/>
                </a:solidFill>
                <a:latin typeface="Verdana" pitchFamily="34" charset="0"/>
                <a:hlinkClick r:id="rId3" action="ppaction://hlinksldjump"/>
              </a:rPr>
              <a:t>ответ</a:t>
            </a:r>
            <a:endParaRPr lang="ru-RU" sz="200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2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8013" y="406400"/>
            <a:ext cx="7983537" cy="6667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  <a:r>
              <a:rPr lang="ru-RU" sz="4000" smtClean="0"/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988" y="1322388"/>
            <a:ext cx="8558212" cy="48529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Открыл Америку Христофор Колумб, но назван материк в честь Америго Веспуччи, который первый высказал мысль о том, что это новый, ещё не известный материк.</a:t>
            </a:r>
          </a:p>
        </p:txBody>
      </p:sp>
      <p:sp>
        <p:nvSpPr>
          <p:cNvPr id="5222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587500"/>
            <a:ext cx="8624887" cy="4237038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Почему северная часть материка Северная Америка очень сильно изрезана, имеет много островов, а также озёр?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940425" y="5949950"/>
            <a:ext cx="2592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2000">
              <a:solidFill>
                <a:schemeClr val="tx1"/>
              </a:solidFill>
            </a:endParaRPr>
          </a:p>
        </p:txBody>
      </p:sp>
      <p:pic>
        <p:nvPicPr>
          <p:cNvPr id="53254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50" fill="hold"/>
                                        <p:tgtEl>
                                          <p:spTgt spid="532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3254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620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ответ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09675"/>
            <a:ext cx="8496300" cy="48958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Много тысяч лет назад северную  часть материка покрывал огромный ледник. Множество озёр, сильно изрезанный рельеф, котловины, нагромождения валунов – всё это следы деятельности ледника.</a:t>
            </a:r>
          </a:p>
        </p:txBody>
      </p:sp>
      <p:sp>
        <p:nvSpPr>
          <p:cNvPr id="5427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 smtClean="0"/>
              <a:t>Великие равнины в Америке часто называют «главной улицей торнадо». Почему они здесь случаются так часто?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7480300" y="6197600"/>
            <a:ext cx="1257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55302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50" fill="hold"/>
                                        <p:tgtEl>
                                          <p:spTgt spid="5530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530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096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55713"/>
            <a:ext cx="8408987" cy="47863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/>
              <a:t>На севере и на юге материка отсутствуют горные хребты и воздушные массы с севера или с юга могут беспрепятственно проходить вглубь. Возникает разница в температуре и атмосферном давлении. Это и приводит к образованию торнадо.</a:t>
            </a:r>
          </a:p>
        </p:txBody>
      </p:sp>
      <p:sp>
        <p:nvSpPr>
          <p:cNvPr id="5632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  <a:r>
              <a:rPr lang="ru-RU" smtClean="0"/>
              <a:t>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339850"/>
            <a:ext cx="8599487" cy="456723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600" b="1" smtClean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400" b="1" smtClean="0"/>
              <a:t>Какие водные объекты Северной Америки заслуживают, на ваш взгляд, особого внимания?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7353300" y="59626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tt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57350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62103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50" fill="hold"/>
                                        <p:tgtEl>
                                          <p:spTgt spid="573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50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0000"/>
                </a:solidFill>
              </a:rPr>
              <a:t>ответ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>
                <a:solidFill>
                  <a:schemeClr val="hlink"/>
                </a:solidFill>
              </a:rPr>
              <a:t>Экватор пересекает Африку посередине, поэтому на материке все климатические пояса и природные зоны повторяются к северу и к югу от экватора. А расположена Африка в экваториальном, субэкваториальном, тропическом и субтропическом поясах, а они получают очень много солнечного тепла. Из-за этого Африка – самый жаркий материк.</a:t>
            </a:r>
          </a:p>
        </p:txBody>
      </p:sp>
      <p:sp>
        <p:nvSpPr>
          <p:cNvPr id="717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23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 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193800"/>
            <a:ext cx="8496300" cy="49720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Великие озёра - самая крупная система пресных озёр;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Река Колорадо образовала глубочайший в мире каньон;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Ниагарский водопад медленно разрушает уступ, с которого падает вода, и отступает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  к озеру Эри;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b="1" smtClean="0"/>
              <a:t>Река Миссисипи – самая полноводная на материке, индейцы называли её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  «отцом вод» </a:t>
            </a:r>
          </a:p>
        </p:txBody>
      </p:sp>
      <p:sp>
        <p:nvSpPr>
          <p:cNvPr id="5837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  <a:r>
              <a:rPr lang="ru-RU" smtClean="0"/>
              <a:t> 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4734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Назовите страны и столицы стран Северной Америки.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5651500" y="5300663"/>
            <a:ext cx="28082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2800" b="0">
              <a:solidFill>
                <a:schemeClr val="tx1"/>
              </a:solidFill>
            </a:endParaRPr>
          </a:p>
        </p:txBody>
      </p:sp>
      <p:pic>
        <p:nvPicPr>
          <p:cNvPr id="59398" name="30sec_old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6096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250" fill="hold"/>
                                        <p:tgtEl>
                                          <p:spTgt spid="593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8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  <a:r>
              <a:rPr lang="ru-RU" smtClean="0">
                <a:solidFill>
                  <a:srgbClr val="990000"/>
                </a:solidFill>
              </a:rPr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704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48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Канада – Оттава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США – Вашингтон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800" b="1" smtClean="0"/>
              <a:t>Мексика - Мехико</a:t>
            </a:r>
          </a:p>
        </p:txBody>
      </p:sp>
      <p:sp>
        <p:nvSpPr>
          <p:cNvPr id="6042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  <a:r>
              <a:rPr lang="ru-RU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490663"/>
            <a:ext cx="8435975" cy="4683125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Какие отличительные особенности рельефа Евразии вы можете назвать?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7837488" y="6130925"/>
            <a:ext cx="974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2000" b="0">
              <a:solidFill>
                <a:schemeClr val="tx1"/>
              </a:solidFill>
            </a:endParaRPr>
          </a:p>
        </p:txBody>
      </p:sp>
      <p:pic>
        <p:nvPicPr>
          <p:cNvPr id="61445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" y="6115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614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1445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990000"/>
                </a:solidFill>
              </a:rPr>
              <a:t>ответ</a:t>
            </a:r>
            <a:r>
              <a:rPr lang="ru-RU" smtClean="0"/>
              <a:t>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227138"/>
            <a:ext cx="8728075" cy="5006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3600" b="1" smtClean="0"/>
              <a:t>Евразия значительно выше других материков;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smtClean="0"/>
              <a:t>На материке расположены высочайшие горы – Гималаи;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smtClean="0"/>
              <a:t>Много огромных равнин;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smtClean="0"/>
              <a:t>На Аравийском полуострове расположена самая глубокая впадина на суше –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  Мёртвое море</a:t>
            </a:r>
          </a:p>
        </p:txBody>
      </p:sp>
      <p:sp>
        <p:nvSpPr>
          <p:cNvPr id="6246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239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84300"/>
            <a:ext cx="8651875" cy="48625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Что такое «Огненное кольцо» и где оно расположено?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7134225" y="6003925"/>
            <a:ext cx="15509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2000">
              <a:solidFill>
                <a:schemeClr val="tx1"/>
              </a:solidFill>
            </a:endParaRPr>
          </a:p>
        </p:txBody>
      </p:sp>
      <p:pic>
        <p:nvPicPr>
          <p:cNvPr id="63493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769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6349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3493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50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ответ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894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Это сейсмический пояс, где часто происходят землетрясения и много действующих вулканов. Расположен он на границе Тихоокеанской и Евразийской литосферных плит.</a:t>
            </a:r>
          </a:p>
        </p:txBody>
      </p:sp>
      <p:sp>
        <p:nvSpPr>
          <p:cNvPr id="64519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6200"/>
            <a:ext cx="8229600" cy="4699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Почему климат Евразии самый разнообразный по сравнению с другими материками?</a:t>
            </a:r>
            <a:br>
              <a:rPr lang="ru-RU" sz="4400" b="1" smtClean="0"/>
            </a:br>
            <a:endParaRPr lang="ru-RU" sz="4400" b="1" smtClean="0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642225" y="5961063"/>
            <a:ext cx="1119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2000">
              <a:solidFill>
                <a:schemeClr val="tx1"/>
              </a:solidFill>
            </a:endParaRPr>
          </a:p>
        </p:txBody>
      </p:sp>
      <p:pic>
        <p:nvPicPr>
          <p:cNvPr id="65541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61341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6554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5541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985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ответ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8900"/>
            <a:ext cx="8407400" cy="4772025"/>
          </a:xfrm>
        </p:spPr>
        <p:txBody>
          <a:bodyPr/>
          <a:lstStyle/>
          <a:p>
            <a:pPr marL="0" indent="266700" eaLnBrk="1" hangingPunct="1">
              <a:lnSpc>
                <a:spcPct val="90000"/>
              </a:lnSpc>
              <a:defRPr/>
            </a:pPr>
            <a:r>
              <a:rPr lang="ru-RU" sz="4000" b="1" smtClean="0"/>
              <a:t>Евразия – самый большой материк; </a:t>
            </a:r>
          </a:p>
          <a:p>
            <a:pPr marL="0" indent="266700" eaLnBrk="1" hangingPunct="1">
              <a:lnSpc>
                <a:spcPct val="90000"/>
              </a:lnSpc>
              <a:defRPr/>
            </a:pPr>
            <a:r>
              <a:rPr lang="ru-RU" sz="4000" b="1" smtClean="0"/>
              <a:t>расположена во всех климатических поясах;</a:t>
            </a:r>
          </a:p>
          <a:p>
            <a:pPr marL="0" indent="266700" eaLnBrk="1" hangingPunct="1">
              <a:lnSpc>
                <a:spcPct val="90000"/>
              </a:lnSpc>
              <a:defRPr/>
            </a:pPr>
            <a:r>
              <a:rPr lang="ru-RU" sz="4000" b="1" smtClean="0"/>
              <a:t>имеет большую протя-жённость не только с севера на юг, но и с запада на восток.</a:t>
            </a:r>
          </a:p>
          <a:p>
            <a:pPr marL="0" indent="2667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b="1" smtClean="0"/>
          </a:p>
        </p:txBody>
      </p:sp>
      <p:sp>
        <p:nvSpPr>
          <p:cNvPr id="67590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290513"/>
            <a:ext cx="7627938" cy="909637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  <a:br>
              <a:rPr lang="ru-RU" sz="4000" b="1" smtClean="0">
                <a:solidFill>
                  <a:srgbClr val="990000"/>
                </a:solidFill>
              </a:rPr>
            </a:br>
            <a:r>
              <a:rPr lang="ru-RU" sz="4000" b="1" smtClean="0">
                <a:solidFill>
                  <a:srgbClr val="990000"/>
                </a:solidFill>
              </a:rPr>
              <a:t>(своя игра)</a:t>
            </a:r>
            <a:r>
              <a:rPr lang="ru-RU" sz="4000" smtClean="0"/>
              <a:t> 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43425"/>
          </a:xfrm>
        </p:spPr>
        <p:txBody>
          <a:bodyPr/>
          <a:lstStyle/>
          <a:p>
            <a:pPr marL="95250" indent="11430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/>
              <a:t>Назовите: </a:t>
            </a:r>
          </a:p>
          <a:p>
            <a:pPr marL="95250" indent="114300" eaLnBrk="1" hangingPunct="1">
              <a:lnSpc>
                <a:spcPct val="90000"/>
              </a:lnSpc>
              <a:defRPr/>
            </a:pPr>
            <a:r>
              <a:rPr lang="ru-RU" b="1" smtClean="0"/>
              <a:t>самое большое озеро Евразии</a:t>
            </a:r>
          </a:p>
          <a:p>
            <a:pPr marL="95250" indent="114300" eaLnBrk="1" hangingPunct="1">
              <a:lnSpc>
                <a:spcPct val="90000"/>
              </a:lnSpc>
              <a:defRPr/>
            </a:pPr>
            <a:r>
              <a:rPr lang="ru-RU" b="1" smtClean="0"/>
              <a:t>Самое глубокое озеро</a:t>
            </a:r>
          </a:p>
          <a:p>
            <a:pPr marL="95250" indent="114300" eaLnBrk="1" hangingPunct="1">
              <a:lnSpc>
                <a:spcPct val="90000"/>
              </a:lnSpc>
              <a:defRPr/>
            </a:pPr>
            <a:r>
              <a:rPr lang="ru-RU" b="1" smtClean="0"/>
              <a:t>Самое солёное озеро</a:t>
            </a:r>
          </a:p>
          <a:p>
            <a:pPr marL="95250" indent="114300" eaLnBrk="1" hangingPunct="1">
              <a:lnSpc>
                <a:spcPct val="90000"/>
              </a:lnSpc>
              <a:defRPr/>
            </a:pPr>
            <a:r>
              <a:rPr lang="ru-RU" b="1" smtClean="0"/>
              <a:t>Самую длинную реку материка</a:t>
            </a:r>
          </a:p>
          <a:p>
            <a:pPr marL="95250" indent="114300" eaLnBrk="1" hangingPunct="1">
              <a:lnSpc>
                <a:spcPct val="90000"/>
              </a:lnSpc>
              <a:defRPr/>
            </a:pPr>
            <a:r>
              <a:rPr lang="ru-RU" b="1" smtClean="0"/>
              <a:t>Самую крупную реку, относящуюся к бессточному бассейну</a:t>
            </a:r>
          </a:p>
        </p:txBody>
      </p:sp>
      <p:sp>
        <p:nvSpPr>
          <p:cNvPr id="52228" name="Text Box 6"/>
          <p:cNvSpPr txBox="1">
            <a:spLocks noChangeArrowheads="1"/>
          </p:cNvSpPr>
          <p:nvPr/>
        </p:nvSpPr>
        <p:spPr bwMode="auto">
          <a:xfrm>
            <a:off x="7048500" y="6148388"/>
            <a:ext cx="1208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>
                <a:solidFill>
                  <a:schemeClr val="tx1"/>
                </a:solidFill>
                <a:hlinkClick r:id="rId6" action="ppaction://hlinksldjump"/>
              </a:rPr>
              <a:t>ответ</a:t>
            </a:r>
            <a:endParaRPr lang="ru-RU" sz="2000">
              <a:solidFill>
                <a:schemeClr val="tx1"/>
              </a:solidFill>
            </a:endParaRPr>
          </a:p>
        </p:txBody>
      </p:sp>
      <p:pic>
        <p:nvPicPr>
          <p:cNvPr id="66567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6153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8" name="Своя Игра - 1 Minute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62865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2523" fill="hold"/>
                                        <p:tgtEl>
                                          <p:spTgt spid="665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6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6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6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6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5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65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1979" fill="hold"/>
                                        <p:tgtEl>
                                          <p:spTgt spid="665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567"/>
                </p:tgtEl>
              </p:cMediaNode>
            </p:audio>
            <p:audio>
              <p:cMediaNode showWhenStopped="0">
                <p:cTn id="4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6568"/>
                </p:tgtEl>
              </p:cMediaNode>
            </p:audio>
          </p:childTnLst>
        </p:cTn>
      </p:par>
    </p:tnLst>
    <p:bldLst>
      <p:bldP spid="66562" grpId="0" autoUpdateAnimBg="0"/>
      <p:bldP spid="6656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0000"/>
                </a:solidFill>
              </a:rPr>
              <a:t>Вопрос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В каких  природных зонах расположена  Африка?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Назовите основных представителей животного и растительного мира каждой природной зоны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(по 2-3 примера)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000" b="1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tt-RU" sz="4000" b="1" smtClean="0"/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7067550" y="6089650"/>
            <a:ext cx="1771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8204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60769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82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4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09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ответ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352425" y="1157288"/>
            <a:ext cx="8512175" cy="631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 sz="3200" b="0">
                <a:solidFill>
                  <a:schemeClr val="tx1"/>
                </a:solidFill>
              </a:rPr>
              <a:t> </a:t>
            </a:r>
            <a:r>
              <a:rPr lang="ru-RU">
                <a:solidFill>
                  <a:schemeClr val="tx1"/>
                </a:solidFill>
              </a:rPr>
              <a:t>Самое большое озеро – Каспийское;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>
                <a:solidFill>
                  <a:schemeClr val="tx1"/>
                </a:solidFill>
              </a:rPr>
              <a:t>Самое глубокое – Байкал;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>
                <a:solidFill>
                  <a:schemeClr val="tx1"/>
                </a:solidFill>
              </a:rPr>
              <a:t>Самое солёное – Мёртвое;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>
                <a:solidFill>
                  <a:schemeClr val="tx1"/>
                </a:solidFill>
              </a:rPr>
              <a:t>Самая длинная река – Янцзы;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ru-RU">
                <a:solidFill>
                  <a:schemeClr val="tx1"/>
                </a:solidFill>
              </a:rPr>
              <a:t>Самая крупная река бессточного бассейна – Волга</a:t>
            </a: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ru-RU">
              <a:solidFill>
                <a:schemeClr val="tx1"/>
              </a:solidFill>
            </a:endParaRPr>
          </a:p>
          <a:p>
            <a:pPr algn="l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None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8615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93100" y="5924550"/>
            <a:ext cx="647700" cy="6858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970213"/>
          </a:xfrm>
        </p:spPr>
        <p:txBody>
          <a:bodyPr/>
          <a:lstStyle/>
          <a:p>
            <a:pPr marL="95250" indent="17145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Что вы знаете </a:t>
            </a:r>
          </a:p>
          <a:p>
            <a:pPr marL="95250" indent="17145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о Южной Америке «самого - самого»?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732588" y="5516563"/>
            <a:ext cx="1511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2000" b="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2000" b="0">
              <a:solidFill>
                <a:schemeClr val="tx1"/>
              </a:solidFill>
            </a:endParaRPr>
          </a:p>
        </p:txBody>
      </p:sp>
      <p:pic>
        <p:nvPicPr>
          <p:cNvPr id="69637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696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7"/>
                </p:tgtEl>
              </p:cMediaNode>
            </p:audio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402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Самый влажный материк.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Здесь расположена самая большая равнина мира – Амазонская низменность. Протекает самая полноводная река мира – Амазонка.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Самая длиная горная цепь на суше – Анды.</a:t>
            </a:r>
          </a:p>
        </p:txBody>
      </p:sp>
      <p:sp>
        <p:nvSpPr>
          <p:cNvPr id="7066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Какой из океанов, омывающих Южную Америку, оказывает большее влияние на климат материка?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6877050" y="5753100"/>
            <a:ext cx="1866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tt-RU" sz="1800" b="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71685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2674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716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685"/>
                </p:tgtEl>
              </p:cMediaNode>
            </p:audio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  <a:r>
              <a:rPr lang="ru-RU" smtClean="0"/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8100"/>
            <a:ext cx="8229600" cy="4602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Атлантический, т.к. с востока у берегов Южной Америки проходит тёплое течение, а в рельефе преобладают равнины и плоскогорья.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3600" b="1" smtClean="0"/>
              <a:t>На западе же сразу у побережья поднимается горная цепь Анд, а у берегов проходит холодное течение.</a:t>
            </a:r>
          </a:p>
        </p:txBody>
      </p:sp>
      <p:sp>
        <p:nvSpPr>
          <p:cNvPr id="7270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  <a:r>
              <a:rPr lang="ru-RU" smtClean="0"/>
              <a:t>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33400" algn="ctr" eaLnBrk="1" hangingPunct="1">
              <a:buFont typeface="Wingdings" pitchFamily="2" charset="2"/>
              <a:buNone/>
              <a:defRPr/>
            </a:pPr>
            <a:endParaRPr lang="ru-RU" sz="4400" b="1" smtClean="0"/>
          </a:p>
          <a:p>
            <a:pPr marL="0" indent="53340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Почему Южная Америка является самым влажным материком?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6877050" y="5715000"/>
            <a:ext cx="2019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tt-RU" sz="1800" b="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73733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6324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737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3733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 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57688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Южная Америка имеет особенно большие размеры на севере материка. Эта часть расположена в пределах экваториального и субэкваториального климатического поясов, которые получают большое количество осадков в течение года. Поэтому Южная Америка – самый влажный материк.</a:t>
            </a:r>
          </a:p>
        </p:txBody>
      </p:sp>
      <p:sp>
        <p:nvSpPr>
          <p:cNvPr id="88069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78800" y="5873750"/>
            <a:ext cx="742950" cy="7366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 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533400" algn="ctr"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Какие природные зоны занимают большую площадь в Южной Америке?</a:t>
            </a:r>
          </a:p>
          <a:p>
            <a:pPr marL="0" indent="533400" algn="ctr"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Назовите представителей животного мира, характерного только для этого материка.</a:t>
            </a: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877050" y="5715000"/>
            <a:ext cx="2019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tt-RU" sz="1800" b="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90117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50" y="6057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901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0117"/>
                </p:tgtEl>
              </p:cMediaNode>
            </p:audio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  <a:r>
              <a:rPr lang="ru-RU" smtClean="0"/>
              <a:t> 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862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Влажные экваториальные леса (сельва); саванны; степи (пампа); полупустыни.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b="1" smtClean="0"/>
              <a:t>Анаконда (водяной удав), броненосцы, муравьеды, ламы, орлы-кондоры </a:t>
            </a:r>
          </a:p>
        </p:txBody>
      </p:sp>
      <p:sp>
        <p:nvSpPr>
          <p:cNvPr id="74757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5250" indent="361950" algn="ctr" eaLnBrk="1" hangingPunct="1">
              <a:buFont typeface="Wingdings" pitchFamily="2" charset="2"/>
              <a:buNone/>
              <a:defRPr/>
            </a:pPr>
            <a:endParaRPr lang="ru-RU" sz="1600" b="1" smtClean="0"/>
          </a:p>
          <a:p>
            <a:pPr marL="95250" indent="36195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Кто населяет </a:t>
            </a:r>
          </a:p>
          <a:p>
            <a:pPr marL="95250" indent="36195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Южную Америку? </a:t>
            </a:r>
          </a:p>
          <a:p>
            <a:pPr marL="95250" indent="36195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Почему национальный состав так разнообразен?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6972300" y="5486400"/>
            <a:ext cx="1847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tt-RU" sz="1800" b="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75781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62103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7578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578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300" y="333375"/>
            <a:ext cx="8902700" cy="5797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0000"/>
                </a:solidFill>
              </a:rPr>
              <a:t>Ответ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  <p:sp>
        <p:nvSpPr>
          <p:cNvPr id="1741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7468" name="Group 60"/>
          <p:cNvGraphicFramePr>
            <a:graphicFrameLocks noGrp="1"/>
          </p:cNvGraphicFramePr>
          <p:nvPr>
            <p:ph/>
          </p:nvPr>
        </p:nvGraphicFramePr>
        <p:xfrm>
          <a:off x="241300" y="938213"/>
          <a:ext cx="8674100" cy="5230811"/>
        </p:xfrm>
        <a:graphic>
          <a:graphicData uri="http://schemas.openxmlformats.org/drawingml/2006/table">
            <a:tbl>
              <a:tblPr/>
              <a:tblGrid>
                <a:gridCol w="2890838"/>
                <a:gridCol w="2892425"/>
                <a:gridCol w="2890837"/>
              </a:tblGrid>
              <a:tr h="12986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Природная зона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Представители растительного мира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Представители животного мира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Влажные экваториальные леса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Фикусы, пальмы, бананы, лианы, древовидные папоротники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Обезьяны, карликовые бегемоты, окапи, леопарды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Саванны и редколесья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Баобабы, зонтичные акации, масличные пальмы, слоновья трава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Слоны, бегемоты, носороги, львы, зебры, жирафы, антилопы, гепарды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7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Тропические пустыни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Молочай, алоэ, дикие арбузы, финиковая пальма (в оазисах)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Верблюды, гиены, шакалы, черепахи, ящерицы, змеи, скорпионы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747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ответ</a:t>
            </a:r>
            <a:r>
              <a:rPr lang="ru-RU" smtClean="0"/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9400" y="1333500"/>
            <a:ext cx="8661400" cy="465931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/>
              <a:t>Коренные народы – индейцы. Большую долю составляют европейцы, в основном испанцы и португальцы. Для работы на плантациях в колониальный период европейцы завезли сюда негров из Африки. Сейчас заключается много смешанных браков, в результате которых появляются метисы, мулаты и самбо.</a:t>
            </a:r>
          </a:p>
        </p:txBody>
      </p:sp>
      <p:sp>
        <p:nvSpPr>
          <p:cNvPr id="76805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81500"/>
          </a:xfrm>
        </p:spPr>
        <p:txBody>
          <a:bodyPr/>
          <a:lstStyle/>
          <a:p>
            <a:pPr marL="0" indent="266700" algn="ctr"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На какие регионы делится  Европа? Приведите примеры стран из каждого региона.</a:t>
            </a: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7092950" y="5721350"/>
            <a:ext cx="1308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>
                <a:solidFill>
                  <a:schemeClr val="tx1"/>
                </a:solidFill>
                <a:hlinkClick r:id="rId3" action="ppaction://hlinksldjump"/>
              </a:rPr>
              <a:t>ответ</a:t>
            </a:r>
            <a:endParaRPr lang="ru-RU" sz="1800">
              <a:solidFill>
                <a:schemeClr val="tx1"/>
              </a:solidFill>
            </a:endParaRPr>
          </a:p>
        </p:txBody>
      </p:sp>
      <p:pic>
        <p:nvPicPr>
          <p:cNvPr id="93189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29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9318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3189"/>
                </p:tgtEl>
              </p:cMediaNode>
            </p:audio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ответ</a:t>
            </a:r>
            <a:r>
              <a:rPr lang="ru-RU" smtClean="0"/>
              <a:t> 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9563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smtClean="0"/>
              <a:t>Северная Европа</a:t>
            </a:r>
          </a:p>
          <a:p>
            <a:pPr eaLnBrk="1" hangingPunct="1">
              <a:defRPr/>
            </a:pPr>
            <a:r>
              <a:rPr lang="ru-RU" sz="4400" b="1" smtClean="0"/>
              <a:t>Западная Европа</a:t>
            </a:r>
          </a:p>
          <a:p>
            <a:pPr eaLnBrk="1" hangingPunct="1">
              <a:defRPr/>
            </a:pPr>
            <a:r>
              <a:rPr lang="ru-RU" sz="4400" b="1" smtClean="0"/>
              <a:t>Восточная Европа</a:t>
            </a:r>
          </a:p>
          <a:p>
            <a:pPr eaLnBrk="1" hangingPunct="1">
              <a:defRPr/>
            </a:pPr>
            <a:r>
              <a:rPr lang="ru-RU" sz="4400" b="1" smtClean="0"/>
              <a:t>Южная Европа</a:t>
            </a:r>
          </a:p>
        </p:txBody>
      </p:sp>
      <p:sp>
        <p:nvSpPr>
          <p:cNvPr id="94213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  <a:latin typeface="Arial Black" pitchFamily="34" charset="0"/>
              </a:rPr>
              <a:t>ФИНАЛ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49288"/>
          </a:xfrm>
        </p:spPr>
        <p:txBody>
          <a:bodyPr/>
          <a:lstStyle/>
          <a:p>
            <a:pPr indent="19050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hlinkClick r:id="rId3" action="ppaction://hlinksldjump"/>
              </a:rPr>
              <a:t>Блиц-опрос</a:t>
            </a:r>
            <a:r>
              <a:rPr lang="ru-RU" sz="2800" b="1" smtClean="0"/>
              <a:t> «Самое, самое…»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901700" y="2520950"/>
            <a:ext cx="7143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hlinkClick r:id="rId4" action="ppaction://hlinksldjump"/>
              </a:rPr>
              <a:t>Игра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«Третий лишний»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806450" y="3473450"/>
            <a:ext cx="7429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hlinkClick r:id="rId5" action="ppaction://hlinksldjump"/>
              </a:rPr>
              <a:t>Конкурс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«Догадайся!»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5" action="ppaction://hlinksldjump"/>
              </a:rPr>
              <a:t> </a:t>
            </a:r>
            <a:endParaRPr lang="ru-RU" sz="28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819150" y="424815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hlinkClick r:id="rId6" action="ppaction://hlinksldjump"/>
              </a:rPr>
              <a:t>Задание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«Найдите соответствие»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800100" y="497205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hlinkClick r:id="rId7" action="ppaction://hlinksldjump"/>
              </a:rPr>
              <a:t>Конкурс</a:t>
            </a:r>
            <a:r>
              <a:rPr lang="ru-RU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«Вспомним всех поимённо…»</a:t>
            </a:r>
          </a:p>
        </p:txBody>
      </p:sp>
      <p:sp>
        <p:nvSpPr>
          <p:cNvPr id="112649" name="AutoShape 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239000" y="5905500"/>
            <a:ext cx="819150" cy="72390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2650" name="Begin Round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79" fill="hold"/>
                                        <p:tgtEl>
                                          <p:spTgt spid="1126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650"/>
                </p:tgtEl>
              </p:cMediaNode>
            </p:audio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50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smtClean="0">
                <a:solidFill>
                  <a:srgbClr val="990000"/>
                </a:solidFill>
                <a:latin typeface="Bookman Old Style" pitchFamily="18" charset="0"/>
              </a:rPr>
              <a:t>Вопрос 1</a:t>
            </a:r>
            <a:r>
              <a:rPr lang="ru-RU" b="1" smtClean="0">
                <a:solidFill>
                  <a:srgbClr val="990000"/>
                </a:solidFill>
              </a:rPr>
              <a:t>  (10 баллов)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168400"/>
            <a:ext cx="8763000" cy="5305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Самый маленький материк?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(АВСТРАЛИЯ)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Самое глубокое место в Мировом океане?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(МАРИАНСКАЯ ВПАДИНА)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Самый большой остров Земли?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(ГРЕНЛАНДИЯ)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Самая сухая пустыня мира?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(АТАКАМА)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Самая полноводная река мира?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 </a:t>
            </a:r>
            <a:r>
              <a:rPr lang="ru-RU" sz="2400" b="1" i="1" smtClean="0">
                <a:solidFill>
                  <a:srgbClr val="FF6600"/>
                </a:solidFill>
              </a:rPr>
              <a:t>(АМАЗОНКА)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Самое глубокое озеро мира?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(БАЙКАЛ)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Самый высокий водопад?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   </a:t>
            </a:r>
            <a:r>
              <a:rPr lang="ru-RU" sz="2400" b="1" i="1" smtClean="0">
                <a:solidFill>
                  <a:srgbClr val="FF6600"/>
                </a:solidFill>
              </a:rPr>
              <a:t>(АНХЕЛЬ)</a:t>
            </a:r>
            <a:r>
              <a:rPr lang="ru-RU" sz="2400" b="1" smtClean="0">
                <a:solidFill>
                  <a:srgbClr val="FF6600"/>
                </a:solidFill>
              </a:rPr>
              <a:t> </a:t>
            </a:r>
          </a:p>
        </p:txBody>
      </p:sp>
      <p:sp>
        <p:nvSpPr>
          <p:cNvPr id="99335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58100" y="5772150"/>
            <a:ext cx="857250" cy="85725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9338" name="Svoya_igra - 30 Sec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9" name="AutoShape 11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 rot="5400000">
            <a:off x="6610350" y="5734050"/>
            <a:ext cx="876300" cy="895350"/>
          </a:xfrm>
          <a:prstGeom prst="actionButtonBackPrevious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993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900" decel="100000" fill="hold"/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99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9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99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9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99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99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9338"/>
                </p:tgtEl>
              </p:cMediaNode>
            </p:audio>
          </p:childTnLst>
        </p:cTn>
      </p:par>
    </p:tnLst>
    <p:bldLst>
      <p:bldP spid="99331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 2  (10 баллов)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Мадагаскар, Ява, Сомали;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</a:t>
            </a:r>
            <a:r>
              <a:rPr lang="ru-RU" sz="2800" b="1" i="1" smtClean="0">
                <a:solidFill>
                  <a:srgbClr val="FF6600"/>
                </a:solidFill>
              </a:rPr>
              <a:t>Сомали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Альпы, Сахара, Анды;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</a:t>
            </a:r>
            <a:r>
              <a:rPr lang="ru-RU" sz="2800" b="1" i="1" smtClean="0">
                <a:solidFill>
                  <a:srgbClr val="FF6600"/>
                </a:solidFill>
              </a:rPr>
              <a:t>Сахара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Ла-Манш, Берингов, Суэцкий;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</a:t>
            </a:r>
            <a:r>
              <a:rPr lang="ru-RU" sz="2800" b="1" i="1" smtClean="0">
                <a:solidFill>
                  <a:srgbClr val="FF6600"/>
                </a:solidFill>
              </a:rPr>
              <a:t>Суэцкий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Балхаш, Дунай, Нил;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</a:t>
            </a:r>
            <a:r>
              <a:rPr lang="ru-RU" sz="2800" b="1" i="1" smtClean="0">
                <a:solidFill>
                  <a:srgbClr val="FF6600"/>
                </a:solidFill>
              </a:rPr>
              <a:t>Балхаш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/>
              <a:t>Франция, Италия, Египет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</a:t>
            </a:r>
            <a:r>
              <a:rPr lang="ru-RU" sz="2800" b="1" i="1" smtClean="0">
                <a:solidFill>
                  <a:srgbClr val="FF6600"/>
                </a:solidFill>
              </a:rPr>
              <a:t>Египет</a:t>
            </a:r>
          </a:p>
        </p:txBody>
      </p:sp>
      <p:sp>
        <p:nvSpPr>
          <p:cNvPr id="100358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58100" y="5772150"/>
            <a:ext cx="857250" cy="85725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0360" name="Begin Round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61341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1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 rot="5400000">
            <a:off x="6610350" y="5734050"/>
            <a:ext cx="876300" cy="895350"/>
          </a:xfrm>
          <a:prstGeom prst="actionButtonBackPrevious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79" fill="hold"/>
                                        <p:tgtEl>
                                          <p:spTgt spid="10036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0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0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900" decel="100000" fill="hold"/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8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0360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5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 rot="5400000">
            <a:off x="7639050" y="6026150"/>
            <a:ext cx="584200" cy="730250"/>
          </a:xfrm>
          <a:prstGeom prst="actionButtonBackPrevious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09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 3  (10 баллов)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371600"/>
            <a:ext cx="8686800" cy="5076825"/>
          </a:xfrm>
        </p:spPr>
        <p:txBody>
          <a:bodyPr/>
          <a:lstStyle/>
          <a:p>
            <a:pPr indent="19050" eaLnBrk="1" hangingPunct="1">
              <a:buFont typeface="Wingdings" pitchFamily="2" charset="2"/>
              <a:buNone/>
              <a:defRPr/>
            </a:pPr>
            <a:r>
              <a:rPr lang="ru-RU" sz="2800" b="1" i="1" smtClean="0"/>
              <a:t>По описанию догадайтесь, о какой равнине мира идёт речь?</a:t>
            </a:r>
          </a:p>
          <a:p>
            <a:pPr indent="19050" eaLnBrk="1" hangingPunct="1">
              <a:buFont typeface="Wingdings" pitchFamily="2" charset="2"/>
              <a:buNone/>
              <a:defRPr/>
            </a:pPr>
            <a:r>
              <a:rPr lang="ru-RU" sz="3600" b="1" smtClean="0"/>
              <a:t>Простирается эта равнина с севера на юг и проходит через несколько природных зон, вплоть до пустынь. На ней находится Валдайская возвышенность.</a:t>
            </a:r>
          </a:p>
          <a:p>
            <a:pPr indent="19050" eaLnBrk="1" hangingPunct="1"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FF6600"/>
                </a:solidFill>
              </a:rPr>
              <a:t>Восточно-Европейская равнина</a:t>
            </a:r>
          </a:p>
        </p:txBody>
      </p:sp>
      <p:sp>
        <p:nvSpPr>
          <p:cNvPr id="10138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28050" y="6051550"/>
            <a:ext cx="615950" cy="62865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1384" name="Своя Игра - Begin Round (1998-2000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100" y="62039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5" fill="hold"/>
                                        <p:tgtEl>
                                          <p:spTgt spid="10138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1384"/>
                </p:tgtEl>
              </p:cMediaNode>
            </p:audio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</a:rPr>
              <a:t>Вопрос 4 (10 баллов)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69900" y="1358900"/>
            <a:ext cx="8001000" cy="2625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Африка                    –       Памир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Австралия                –       Намиб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Южная Америка     –       Аппалачи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Антарктида              –      Муррей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Северная Америка  –      влк.Эребус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Евразия                     -     Игуасу</a:t>
            </a:r>
          </a:p>
        </p:txBody>
      </p:sp>
      <p:sp>
        <p:nvSpPr>
          <p:cNvPr id="102412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558800" y="4140200"/>
            <a:ext cx="8331200" cy="2498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Африка                    –       Намиб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Австралия                –       Муррей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Южная Америка     –       Игуасу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Антарктида              –      влк.Эребус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Северная Америка  –      Аппалачи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Евразия                     -     Памир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ru-RU" sz="2000" smtClean="0"/>
          </a:p>
        </p:txBody>
      </p:sp>
      <p:sp>
        <p:nvSpPr>
          <p:cNvPr id="102406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64550" y="5975350"/>
            <a:ext cx="679450" cy="69215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08" name="Своя Игра - Begin Round (1998-2000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6115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9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 rot="5400000">
            <a:off x="7588250" y="5962650"/>
            <a:ext cx="635000" cy="730250"/>
          </a:xfrm>
          <a:prstGeom prst="actionButtonBackPrevious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65" fill="hold"/>
                                        <p:tgtEl>
                                          <p:spTgt spid="1024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102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02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2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02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02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02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500"/>
                                        <p:tgtEl>
                                          <p:spTgt spid="102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02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5" dur="500"/>
                                        <p:tgtEl>
                                          <p:spTgt spid="102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8" dur="500"/>
                                        <p:tgtEl>
                                          <p:spTgt spid="102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1" dur="500"/>
                                        <p:tgtEl>
                                          <p:spTgt spid="102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4" dur="500"/>
                                        <p:tgtEl>
                                          <p:spTgt spid="102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6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08"/>
                </p:tgtEl>
              </p:cMediaNode>
            </p:audio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23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990000"/>
                </a:solidFill>
              </a:rPr>
              <a:t>Вопрос 5  </a:t>
            </a:r>
            <a:br>
              <a:rPr lang="ru-RU" sz="4000" b="1" smtClean="0">
                <a:solidFill>
                  <a:srgbClr val="990000"/>
                </a:solidFill>
              </a:rPr>
            </a:br>
            <a:r>
              <a:rPr lang="ru-RU" sz="3200" b="1" smtClean="0">
                <a:solidFill>
                  <a:srgbClr val="990000"/>
                </a:solidFill>
              </a:rPr>
              <a:t>(по 1 баллу за правильный ответ)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00" y="1193800"/>
            <a:ext cx="8699500" cy="49371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6600"/>
                </a:solidFill>
              </a:rPr>
              <a:t>Вспомните как можно больше географических объектов, носящих имена путешественников, первооткрывателей и других известных людей.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i="1" smtClean="0"/>
              <a:t>Берингово море и пролив; мыс Челюскин; г.Хабаровск; пролив Дрейка; вдп.Виктория; вдп.Анхель; р.Маккензи; море Росса; о-в Тасмания; Америка; гос-во Колумбия и др.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b="1" i="1" smtClean="0"/>
          </a:p>
        </p:txBody>
      </p:sp>
      <p:sp>
        <p:nvSpPr>
          <p:cNvPr id="103430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43900" y="5924550"/>
            <a:ext cx="590550" cy="755650"/>
          </a:xfrm>
          <a:prstGeom prst="actionButtonForwardNex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432" name="Begin Round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103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33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 rot="5400000">
            <a:off x="7512050" y="6013450"/>
            <a:ext cx="736600" cy="628650"/>
          </a:xfrm>
          <a:prstGeom prst="actionButtonBackPrevious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79" fill="hold"/>
                                        <p:tgtEl>
                                          <p:spTgt spid="1034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3432"/>
                </p:tgtEl>
              </p:cMediaNode>
            </p:audio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9" name="WordArt 7"/>
          <p:cNvSpPr>
            <a:spLocks noChangeArrowheads="1" noChangeShapeType="1" noTextEdit="1"/>
          </p:cNvSpPr>
          <p:nvPr/>
        </p:nvSpPr>
        <p:spPr bwMode="auto">
          <a:xfrm>
            <a:off x="677863" y="1933575"/>
            <a:ext cx="8061325" cy="2779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FF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Всем спасибо!!!</a:t>
            </a: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277813"/>
            <a:ext cx="75311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990000"/>
                </a:solidFill>
                <a:latin typeface="Arial Black" pitchFamily="34" charset="0"/>
              </a:rPr>
              <a:t>Игра окончена</a:t>
            </a:r>
          </a:p>
        </p:txBody>
      </p:sp>
      <p:pic>
        <p:nvPicPr>
          <p:cNvPr id="110597" name="Picture 5" descr="p79_comicbird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458788"/>
            <a:ext cx="3987800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598" name="Своя Игра - Closing (1995-1998, Short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1341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601" name="closing_94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60579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124" fill="hold"/>
                                        <p:tgtEl>
                                          <p:spTgt spid="11059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69042" fill="hold"/>
                                        <p:tgtEl>
                                          <p:spTgt spid="11060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69042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1.11111E-6 C -0.00903 0.09074 -0.01806 0.18148 0.00208 0.21944 C 0.02222 0.25741 0.08402 0.20278 0.12083 0.22778 C 0.15763 0.25278 0.17708 0.37037 0.22291 0.36944 C 0.26874 0.36852 0.34826 0.27778 0.39565 0.22222 C 0.44322 0.16666 0.45798 0.03842 0.50833 0.03611 C 0.55867 0.03379 0.65208 0.1787 0.69791 0.20833 C 0.74374 0.23796 0.79305 0.18796 0.78315 0.21389 C 0.7736 0.23981 0.71874 0.31342 0.63958 0.36389 C 0.56041 0.41435 0.35659 0.48148 0.30833 0.51666 C 0.26006 0.55185 0.30503 0.56342 0.34999 0.575 " pathEditMode="relative" ptsTypes="aaaaaaaaaaA">
                                      <p:cBhvr>
                                        <p:cTn id="11" dur="20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0598"/>
                </p:tgtEl>
              </p:cMediaNode>
            </p:audio>
            <p:audio>
              <p:cMediaNode showWhenStopped="0"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0601"/>
                </p:tgtEl>
              </p:cMediaNode>
            </p:audio>
          </p:childTnLst>
        </p:cTn>
      </p:par>
    </p:tnLst>
    <p:bldLst>
      <p:bldP spid="1105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9400"/>
            <a:ext cx="9144000" cy="5726113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0000"/>
                </a:solidFill>
              </a:rPr>
              <a:t>ВОПРОС</a:t>
            </a: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Назовите:</a:t>
            </a:r>
          </a:p>
          <a:p>
            <a:pPr marL="533400" indent="-533400" eaLnBrk="1" hangingPunct="1">
              <a:defRPr/>
            </a:pPr>
            <a:r>
              <a:rPr lang="ru-RU" sz="4000" smtClean="0"/>
              <a:t>самую большую по площади, </a:t>
            </a:r>
          </a:p>
          <a:p>
            <a:pPr marL="533400" indent="-533400" eaLnBrk="1" hangingPunct="1">
              <a:defRPr/>
            </a:pPr>
            <a:r>
              <a:rPr lang="ru-RU" sz="4000" smtClean="0"/>
              <a:t>по населению, </a:t>
            </a:r>
          </a:p>
          <a:p>
            <a:pPr marL="533400" indent="-533400" eaLnBrk="1" hangingPunct="1">
              <a:defRPr/>
            </a:pPr>
            <a:r>
              <a:rPr lang="ru-RU" sz="4000" smtClean="0"/>
              <a:t>самую развитую, </a:t>
            </a:r>
          </a:p>
          <a:p>
            <a:pPr marL="533400" indent="-533400" eaLnBrk="1" hangingPunct="1">
              <a:defRPr/>
            </a:pPr>
            <a:r>
              <a:rPr lang="ru-RU" sz="4000" smtClean="0"/>
              <a:t>самую загадочную страну Африки.</a:t>
            </a: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Назовите столицы этих стран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6953250" y="5962650"/>
            <a:ext cx="1752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18438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6229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184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3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60350"/>
            <a:ext cx="8623300" cy="5870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0000"/>
                </a:solidFill>
              </a:rPr>
              <a:t>ответ</a:t>
            </a:r>
            <a:endParaRPr lang="ru-RU" sz="4400" b="1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Судан – Хартум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Нигерия - Абуджа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ЮАР – Претория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4400" b="1" smtClean="0"/>
              <a:t>Египет – Каир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b="1" smtClean="0"/>
          </a:p>
        </p:txBody>
      </p:sp>
      <p:sp>
        <p:nvSpPr>
          <p:cNvPr id="1946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62900" y="5772150"/>
            <a:ext cx="819150" cy="838200"/>
          </a:xfrm>
          <a:prstGeom prst="actionButtonHome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404813"/>
            <a:ext cx="8432800" cy="5726112"/>
          </a:xfrm>
        </p:spPr>
        <p:txBody>
          <a:bodyPr/>
          <a:lstStyle/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0000"/>
                </a:solidFill>
              </a:rPr>
              <a:t>Вопрос</a:t>
            </a: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endParaRPr lang="ru-RU" sz="2400" b="1" smtClean="0">
              <a:solidFill>
                <a:srgbClr val="CC0000"/>
              </a:solidFill>
            </a:endParaRP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endParaRPr lang="ru-RU" sz="4000" b="1" smtClean="0">
              <a:solidFill>
                <a:srgbClr val="00CC99"/>
              </a:solidFill>
            </a:endParaRP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Кто населяет Африку? </a:t>
            </a:r>
          </a:p>
          <a:p>
            <a:pPr marL="533400" indent="-533400" algn="ctr" eaLnBrk="1" hangingPunct="1">
              <a:buFont typeface="Wingdings" pitchFamily="2" charset="2"/>
              <a:buNone/>
              <a:defRPr/>
            </a:pPr>
            <a:r>
              <a:rPr lang="ru-RU" sz="4000" b="1" smtClean="0"/>
              <a:t>Как размещено население на материке?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6610350" y="5772150"/>
            <a:ext cx="1809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rgbClr val="990000"/>
                </a:solidFill>
                <a:latin typeface="Arial" charset="0"/>
              </a:defRPr>
            </a:lvl1pPr>
            <a:lvl2pPr marL="742950" indent="-28575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2pPr>
            <a:lvl3pPr marL="11430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3pPr>
            <a:lvl4pPr marL="16002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4pPr>
            <a:lvl5pPr marL="2057400" indent="-228600" eaLnBrk="0" hangingPunct="0">
              <a:defRPr sz="4000" b="1">
                <a:solidFill>
                  <a:srgbClr val="99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9900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ru-RU" sz="1800" b="0">
                <a:solidFill>
                  <a:schemeClr val="tx1"/>
                </a:solidFill>
                <a:hlinkClick r:id="rId4" action="ppaction://hlinksldjump"/>
              </a:rPr>
              <a:t>ответ</a:t>
            </a:r>
            <a:endParaRPr lang="ru-RU" sz="1800" b="0">
              <a:solidFill>
                <a:schemeClr val="tx1"/>
              </a:solidFill>
            </a:endParaRPr>
          </a:p>
        </p:txBody>
      </p:sp>
      <p:pic>
        <p:nvPicPr>
          <p:cNvPr id="20485" name="Svoya_igra - 30 Sec.mp3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150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23" fill="hold"/>
                                        <p:tgtEl>
                                          <p:spTgt spid="204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t-RU" sz="4000" b="1" i="0" u="none" strike="noStrike" cap="none" normalizeH="0" baseline="0" smtClean="0">
            <a:ln>
              <a:noFill/>
            </a:ln>
            <a:solidFill>
              <a:srgbClr val="99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t-RU" sz="4000" b="1" i="0" u="none" strike="noStrike" cap="none" normalizeH="0" baseline="0" smtClean="0">
            <a:ln>
              <a:noFill/>
            </a:ln>
            <a:solidFill>
              <a:srgbClr val="99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1573</TotalTime>
  <Words>1796</Words>
  <Application>Microsoft Office PowerPoint</Application>
  <PresentationFormat>Экран (4:3)</PresentationFormat>
  <Paragraphs>378</Paragraphs>
  <Slides>69</Slides>
  <Notes>0</Notes>
  <HiddenSlides>0</HiddenSlides>
  <MMClips>42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8" baseType="lpstr">
      <vt:lpstr>Arial</vt:lpstr>
      <vt:lpstr>Verdana</vt:lpstr>
      <vt:lpstr>Wingdings</vt:lpstr>
      <vt:lpstr>Calibri</vt:lpstr>
      <vt:lpstr>Times New Roman</vt:lpstr>
      <vt:lpstr>Georgia</vt:lpstr>
      <vt:lpstr>Arial Black</vt:lpstr>
      <vt:lpstr>Bookman Old Style</vt:lpstr>
      <vt:lpstr>Глобус</vt:lpstr>
      <vt:lpstr>Презентация PowerPoint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</vt:lpstr>
      <vt:lpstr>Ответ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 (аукцион)</vt:lpstr>
      <vt:lpstr>Ответ </vt:lpstr>
      <vt:lpstr>вопрос</vt:lpstr>
      <vt:lpstr>ответ</vt:lpstr>
      <vt:lpstr>вопрос</vt:lpstr>
      <vt:lpstr>ответ</vt:lpstr>
      <vt:lpstr>вопрос </vt:lpstr>
      <vt:lpstr>ответ </vt:lpstr>
      <vt:lpstr>вопрос </vt:lpstr>
      <vt:lpstr>ответ </vt:lpstr>
      <vt:lpstr>вопрос </vt:lpstr>
      <vt:lpstr>ответ </vt:lpstr>
      <vt:lpstr>вопрос </vt:lpstr>
      <vt:lpstr>ответ </vt:lpstr>
      <vt:lpstr>вопрос</vt:lpstr>
      <vt:lpstr>ответ</vt:lpstr>
      <vt:lpstr>Вопрос (своя игра) </vt:lpstr>
      <vt:lpstr>ответ</vt:lpstr>
      <vt:lpstr>Вопрос</vt:lpstr>
      <vt:lpstr>Ответ</vt:lpstr>
      <vt:lpstr>Вопрос</vt:lpstr>
      <vt:lpstr>Ответ </vt:lpstr>
      <vt:lpstr>Вопрос </vt:lpstr>
      <vt:lpstr>Ответ </vt:lpstr>
      <vt:lpstr>Вопрос </vt:lpstr>
      <vt:lpstr>Ответ </vt:lpstr>
      <vt:lpstr>Вопрос</vt:lpstr>
      <vt:lpstr>ответ </vt:lpstr>
      <vt:lpstr>вопрос</vt:lpstr>
      <vt:lpstr>ответ </vt:lpstr>
      <vt:lpstr>ФИНАЛ</vt:lpstr>
      <vt:lpstr>Вопрос 1  (10 баллов)</vt:lpstr>
      <vt:lpstr>Вопрос 2  (10 баллов)</vt:lpstr>
      <vt:lpstr>Вопрос 3  (10 баллов)</vt:lpstr>
      <vt:lpstr>Вопрос 4 (10 баллов)</vt:lpstr>
      <vt:lpstr>Вопрос 5   (по 1 баллу за правильный ответ)</vt:lpstr>
      <vt:lpstr>Игра окончена</vt:lpstr>
    </vt:vector>
  </TitlesOfParts>
  <Company>школа №2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информатики</dc:title>
  <dc:creator>Сабинская средняя общеобразовательная</dc:creator>
  <cp:lastModifiedBy>Иван</cp:lastModifiedBy>
  <cp:revision>119</cp:revision>
  <dcterms:created xsi:type="dcterms:W3CDTF">2007-06-01T04:49:57Z</dcterms:created>
  <dcterms:modified xsi:type="dcterms:W3CDTF">2016-10-27T05:40:42Z</dcterms:modified>
</cp:coreProperties>
</file>