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4" r:id="rId2"/>
    <p:sldId id="288" r:id="rId3"/>
    <p:sldId id="291" r:id="rId4"/>
    <p:sldId id="290" r:id="rId5"/>
    <p:sldId id="293" r:id="rId6"/>
    <p:sldId id="292" r:id="rId7"/>
  </p:sldIdLst>
  <p:sldSz cx="9144000" cy="5143500" type="screen16x9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00"/>
  </p:clrMru>
</p:presentationPr>
</file>

<file path=ppt/tableStyles.xml><?xml version="1.0" encoding="utf-8"?>
<a:tblStyleLst xmlns:a="http://schemas.openxmlformats.org/drawingml/2006/main" def="{5C22544A-7EE6-4342-B048-85BDC9FD1C3A}"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980" y="-85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white">
          <a:xfrm>
            <a:off x="0" y="4477941"/>
            <a:ext cx="9144000" cy="665559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>
            <a:off x="-9525" y="4539854"/>
            <a:ext cx="2249488" cy="53459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2359026" y="4532710"/>
            <a:ext cx="6784975" cy="535781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3028950"/>
            <a:ext cx="6477000" cy="13716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4537528"/>
            <a:ext cx="6705600" cy="51435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27"/>
          <p:cNvSpPr>
            <a:spLocks noGrp="1"/>
          </p:cNvSpPr>
          <p:nvPr>
            <p:ph type="dt" sz="half" idx="10"/>
          </p:nvPr>
        </p:nvSpPr>
        <p:spPr>
          <a:xfrm>
            <a:off x="76200" y="4551760"/>
            <a:ext cx="2057400" cy="51435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E2A5E0E-D496-4F4E-8A03-ED5208D950B7}" type="datetimeFigureOut">
              <a:rPr lang="ru-RU"/>
              <a:pPr>
                <a:defRPr/>
              </a:pPr>
              <a:t>17.05.2017</a:t>
            </a:fld>
            <a:endParaRPr lang="ru-RU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975" y="177404"/>
            <a:ext cx="5867400" cy="273844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171450"/>
            <a:ext cx="8382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4362736B-50BD-4F20-98F1-6287EBFC0C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B3DC4E-4B7A-4C16-837B-BF124B4AC109}" type="datetimeFigureOut">
              <a:rPr lang="ru-RU"/>
              <a:pPr>
                <a:defRPr/>
              </a:pPr>
              <a:t>17.05.2017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EF3591-61E7-4E48-8825-E51AF7EA00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white">
          <a:xfrm>
            <a:off x="6096001" y="0"/>
            <a:ext cx="320675" cy="51435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>
            <a:off x="6142038" y="457200"/>
            <a:ext cx="228600" cy="46863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6142038" y="0"/>
            <a:ext cx="228600" cy="40005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457201"/>
            <a:ext cx="2057400" cy="413742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5562600" cy="413742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4686300"/>
            <a:ext cx="2209800" cy="273844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DC6845-C807-43E9-A150-5579F7148B95}" type="datetimeFigureOut">
              <a:rPr lang="ru-RU"/>
              <a:pPr>
                <a:defRPr/>
              </a:pPr>
              <a:t>17.05.2017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4686300"/>
            <a:ext cx="5573713" cy="273844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6056313" y="77788"/>
            <a:ext cx="40005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CF8275-71DE-4E80-862F-C0CA6BECE2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171450"/>
            <a:ext cx="8153400" cy="7429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8153400" cy="33718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90593-2362-46AB-A26D-1BEE885BC300}" type="datetimeFigureOut">
              <a:rPr lang="ru-RU"/>
              <a:pPr>
                <a:defRPr/>
              </a:pPr>
              <a:t>17.05.2017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1D919-3A41-4875-B3DC-7C2A0BBBA2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white">
          <a:xfrm>
            <a:off x="0" y="1143000"/>
            <a:ext cx="9144000" cy="85725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>
            <a:off x="0" y="1200150"/>
            <a:ext cx="1295400" cy="7429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1371600" y="1200150"/>
            <a:ext cx="7772400" cy="7429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1" y="2057400"/>
            <a:ext cx="7123113" cy="1254919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200150"/>
            <a:ext cx="7620000" cy="74295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AFA1C8-E670-42BF-84EB-08C0EE47E391}" type="datetimeFigureOut">
              <a:rPr lang="ru-RU"/>
              <a:pPr>
                <a:defRPr/>
              </a:pPr>
              <a:t>17.05.2017</a:t>
            </a:fld>
            <a:endParaRPr lang="ru-RU"/>
          </a:p>
        </p:txBody>
      </p:sp>
      <p:sp>
        <p:nvSpPr>
          <p:cNvPr id="8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314451"/>
            <a:ext cx="1295400" cy="52625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A692410-6964-46E7-97DA-21C8EC4237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192175"/>
            <a:ext cx="3886200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192175"/>
            <a:ext cx="3886200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6FFF704-4580-49A2-AE24-A21E05EF7204}" type="datetimeFigureOut">
              <a:rPr lang="ru-RU"/>
              <a:pPr>
                <a:defRPr/>
              </a:pPr>
              <a:t>17.05.2017</a:t>
            </a:fld>
            <a:endParaRPr lang="ru-RU"/>
          </a:p>
        </p:txBody>
      </p:sp>
      <p:sp>
        <p:nvSpPr>
          <p:cNvPr id="6" name="Номер слайда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6101FA9-81C3-4006-9996-2590330444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ижний колонтитул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04787"/>
            <a:ext cx="8153400" cy="652463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1828800"/>
            <a:ext cx="3886200" cy="26860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1828800"/>
            <a:ext cx="3886200" cy="26860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314450"/>
            <a:ext cx="3886200" cy="48006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314450"/>
            <a:ext cx="3886200" cy="48006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347C574-5484-449A-848C-704230F00AFF}" type="datetimeFigureOut">
              <a:rPr lang="ru-RU"/>
              <a:pPr>
                <a:defRPr/>
              </a:pPr>
              <a:t>17.05.2017</a:t>
            </a:fld>
            <a:endParaRPr lang="ru-RU"/>
          </a:p>
        </p:txBody>
      </p:sp>
      <p:sp>
        <p:nvSpPr>
          <p:cNvPr id="8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C30E994-5343-4ACD-8502-706FCB3E76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BE2884-5E10-478E-93DD-442F9CE784DB}" type="datetimeFigureOut">
              <a:rPr lang="ru-RU"/>
              <a:pPr>
                <a:defRPr/>
              </a:pPr>
              <a:t>17.05.2017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E5D872-035A-4F42-921E-27000672FD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DD5C4C-DC51-44B9-B7F2-EEC1DC1B80CF}" type="datetimeFigureOut">
              <a:rPr lang="ru-RU"/>
              <a:pPr>
                <a:defRPr/>
              </a:pPr>
              <a:t>17.05.2017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4686300"/>
            <a:ext cx="5334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73C71313-68B5-45B4-B50F-22BED47E66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04787"/>
            <a:ext cx="8077200" cy="652463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314450"/>
            <a:ext cx="1600200" cy="325755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314450"/>
            <a:ext cx="6400800" cy="3314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464A82-EABE-4378-9CDE-7DE5454259B5}" type="datetimeFigureOut">
              <a:rPr lang="ru-RU"/>
              <a:pPr>
                <a:defRPr/>
              </a:pPr>
              <a:t>17.05.2017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40787B-515F-410F-867E-D315A1CA9C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 bwMode="white">
          <a:xfrm>
            <a:off x="-9525" y="3429000"/>
            <a:ext cx="9144000" cy="66556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-9524" y="3498056"/>
            <a:ext cx="1463675" cy="53459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544638" y="3490913"/>
            <a:ext cx="7599362" cy="534591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1447801" y="0"/>
            <a:ext cx="100013" cy="51506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4114800"/>
            <a:ext cx="7315200" cy="51435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3486150"/>
            <a:ext cx="7315200" cy="51435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3426714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4686300"/>
            <a:ext cx="2667000" cy="273844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990B91B-6AB1-4D20-B885-F6A8531CCD9B}" type="datetimeFigureOut">
              <a:rPr lang="ru-RU"/>
              <a:pPr>
                <a:defRPr/>
              </a:pPr>
              <a:t>17.05.2017</a:t>
            </a:fld>
            <a:endParaRPr lang="ru-RU"/>
          </a:p>
        </p:txBody>
      </p:sp>
      <p:sp>
        <p:nvSpPr>
          <p:cNvPr id="10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3500438"/>
            <a:ext cx="1447800" cy="497681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C8B7C866-0D5B-4A10-9980-BA2F2CD5E2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4686300"/>
            <a:ext cx="4572000" cy="273844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609600" y="171450"/>
            <a:ext cx="81534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612775" y="1200151"/>
            <a:ext cx="8153400" cy="3394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4686300"/>
            <a:ext cx="2667000" cy="273844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CC961F85-6A0B-4BC1-AB14-0B963C7F672A}" type="datetimeFigureOut">
              <a:rPr lang="ru-RU"/>
              <a:pPr>
                <a:defRPr/>
              </a:pPr>
              <a:t>17.05.2017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1" y="4686300"/>
            <a:ext cx="5421313" cy="273844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926306"/>
            <a:ext cx="9144000" cy="23931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959644"/>
            <a:ext cx="533400" cy="1714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959644"/>
            <a:ext cx="8553450" cy="1714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953692"/>
            <a:ext cx="533400" cy="18335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9194F8ED-98C1-4523-B6A1-865621500C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45" r:id="rId2"/>
    <p:sldLayoutId id="2147483750" r:id="rId3"/>
    <p:sldLayoutId id="2147483751" r:id="rId4"/>
    <p:sldLayoutId id="2147483752" r:id="rId5"/>
    <p:sldLayoutId id="2147483746" r:id="rId6"/>
    <p:sldLayoutId id="2147483753" r:id="rId7"/>
    <p:sldLayoutId id="2147483747" r:id="rId8"/>
    <p:sldLayoutId id="2147483754" r:id="rId9"/>
    <p:sldLayoutId id="2147483748" r:id="rId10"/>
    <p:sldLayoutId id="2147483755" r:id="rId11"/>
  </p:sldLayoutIdLst>
  <p:transition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FFFF00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661297"/>
            <a:ext cx="9144000" cy="175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2" descr="C:\Users\l.p.onchukova\Desktop\Pecha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0" y="126207"/>
            <a:ext cx="2273300" cy="731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Содержимое 2"/>
          <p:cNvSpPr txBox="1">
            <a:spLocks/>
          </p:cNvSpPr>
          <p:nvPr/>
        </p:nvSpPr>
        <p:spPr>
          <a:xfrm>
            <a:off x="358776" y="1221600"/>
            <a:ext cx="8785225" cy="377850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r>
              <a:rPr lang="ru-RU" sz="2000" dirty="0" smtClean="0">
                <a:solidFill>
                  <a:srgbClr val="002060"/>
                </a:solidFill>
                <a:latin typeface="+mn-lt"/>
              </a:rPr>
              <a:t>Эта </a:t>
            </a:r>
            <a:r>
              <a:rPr lang="ru-RU" sz="2000" dirty="0">
                <a:solidFill>
                  <a:srgbClr val="002060"/>
                </a:solidFill>
                <a:latin typeface="+mn-lt"/>
              </a:rPr>
              <a:t>памятная дата России была установлена в соответствии с федеральным законом Российской Федерации «О днях воинской славы (победных днях) России» в редакции от 21 июля 2005 </a:t>
            </a:r>
            <a:r>
              <a:rPr lang="ru-RU" sz="2000" dirty="0" smtClean="0">
                <a:solidFill>
                  <a:srgbClr val="002060"/>
                </a:solidFill>
                <a:latin typeface="+mn-lt"/>
              </a:rPr>
              <a:t>года.</a:t>
            </a:r>
            <a:endParaRPr lang="ru-RU" sz="2000" dirty="0">
              <a:solidFill>
                <a:srgbClr val="00206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8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8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8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8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8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8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8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8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8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13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15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15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defRPr/>
            </a:pPr>
            <a:endParaRPr lang="ru-RU" sz="2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defRPr/>
            </a:pPr>
            <a:endParaRPr lang="ru-RU" sz="2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defRPr/>
            </a:pPr>
            <a:endParaRPr lang="ru-RU" sz="1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defRPr/>
            </a:pPr>
            <a:endParaRPr lang="ru-RU" sz="1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defRPr/>
            </a:pPr>
            <a:endParaRPr lang="ru-RU" sz="1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defRPr/>
            </a:pPr>
            <a:endParaRPr lang="ru-RU" sz="1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defRPr/>
            </a:pPr>
            <a:endParaRPr lang="ru-RU" sz="100" b="1" u="sng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11272" name="Заголовок 8"/>
          <p:cNvSpPr>
            <a:spLocks noGrp="1"/>
          </p:cNvSpPr>
          <p:nvPr>
            <p:ph type="title"/>
          </p:nvPr>
        </p:nvSpPr>
        <p:spPr>
          <a:xfrm>
            <a:off x="467544" y="171450"/>
            <a:ext cx="8496944" cy="726114"/>
          </a:xfrm>
        </p:spPr>
        <p:txBody>
          <a:bodyPr/>
          <a:lstStyle/>
          <a:p>
            <a:endParaRPr lang="ru-RU" dirty="0" smtClean="0"/>
          </a:p>
        </p:txBody>
      </p:sp>
      <p:sp>
        <p:nvSpPr>
          <p:cNvPr id="10" name="Заголовок 1"/>
          <p:cNvSpPr txBox="1">
            <a:spLocks/>
          </p:cNvSpPr>
          <p:nvPr/>
        </p:nvSpPr>
        <p:spPr bwMode="auto">
          <a:xfrm>
            <a:off x="539552" y="195487"/>
            <a:ext cx="6480720" cy="645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sz="2800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3 </a:t>
            </a:r>
            <a:r>
              <a:rPr lang="ru-RU" sz="2800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сентября- День солидарности в борьбе с терроризмом</a:t>
            </a:r>
            <a:endParaRPr lang="ru-RU" sz="2800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1274" name="Picture 10" descr="C:\Users\k.s.smirnova\Desktop\0309bilbord_5-1024x51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95736" y="2571750"/>
            <a:ext cx="5040562" cy="1890210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0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661297"/>
            <a:ext cx="9144000" cy="175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2" descr="C:\Users\l.p.onchukova\Desktop\Pecha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0" y="126207"/>
            <a:ext cx="2273300" cy="731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Содержимое 2"/>
          <p:cNvSpPr txBox="1">
            <a:spLocks/>
          </p:cNvSpPr>
          <p:nvPr/>
        </p:nvSpPr>
        <p:spPr>
          <a:xfrm>
            <a:off x="395537" y="1275606"/>
            <a:ext cx="8245673" cy="205222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r>
              <a:rPr lang="ru-RU" sz="2000" dirty="0" smtClean="0">
                <a:solidFill>
                  <a:srgbClr val="002060"/>
                </a:solidFill>
                <a:latin typeface="Calibri"/>
              </a:rPr>
              <a:t>Связана эта дата с </a:t>
            </a:r>
            <a:r>
              <a:rPr lang="ru-RU" sz="2000" dirty="0">
                <a:solidFill>
                  <a:srgbClr val="002060"/>
                </a:solidFill>
                <a:latin typeface="Calibri"/>
              </a:rPr>
              <a:t>событиями в Беслане 1—3 сентября 2004 </a:t>
            </a:r>
            <a:r>
              <a:rPr lang="ru-RU" sz="2000" dirty="0" smtClean="0">
                <a:solidFill>
                  <a:srgbClr val="002060"/>
                </a:solidFill>
                <a:latin typeface="Calibri"/>
              </a:rPr>
              <a:t>года</a:t>
            </a:r>
            <a:r>
              <a:rPr lang="ru-RU" sz="2000" dirty="0">
                <a:solidFill>
                  <a:srgbClr val="002060"/>
                </a:solidFill>
                <a:latin typeface="Calibri"/>
              </a:rPr>
              <a:t>, т</a:t>
            </a:r>
            <a:r>
              <a:rPr lang="ru-RU" sz="2000" dirty="0" smtClean="0">
                <a:solidFill>
                  <a:srgbClr val="002060"/>
                </a:solidFill>
                <a:latin typeface="Calibri"/>
              </a:rPr>
              <a:t>огда боевики </a:t>
            </a:r>
            <a:r>
              <a:rPr lang="ru-RU" sz="2000" dirty="0">
                <a:solidFill>
                  <a:srgbClr val="002060"/>
                </a:solidFill>
                <a:latin typeface="Calibri"/>
              </a:rPr>
              <a:t>проникли в школу № 1 и захватили в </a:t>
            </a:r>
            <a:r>
              <a:rPr lang="ru-RU" sz="2000" dirty="0" smtClean="0">
                <a:solidFill>
                  <a:srgbClr val="002060"/>
                </a:solidFill>
                <a:latin typeface="Calibri"/>
              </a:rPr>
              <a:t>заложники </a:t>
            </a:r>
            <a:r>
              <a:rPr lang="ru-RU" sz="2000" dirty="0">
                <a:solidFill>
                  <a:srgbClr val="002060"/>
                </a:solidFill>
                <a:latin typeface="Calibri"/>
              </a:rPr>
              <a:t>учеников, их родителей и учителей. В здании школы преступники целых три дня удерживали 1.128 человек.</a:t>
            </a: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 smtClean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11272" name="Заголовок 8"/>
          <p:cNvSpPr>
            <a:spLocks noGrp="1"/>
          </p:cNvSpPr>
          <p:nvPr>
            <p:ph type="title"/>
          </p:nvPr>
        </p:nvSpPr>
        <p:spPr>
          <a:xfrm>
            <a:off x="467544" y="171450"/>
            <a:ext cx="8496944" cy="726114"/>
          </a:xfrm>
        </p:spPr>
        <p:txBody>
          <a:bodyPr/>
          <a:lstStyle/>
          <a:p>
            <a:endParaRPr lang="ru-RU" dirty="0" smtClean="0"/>
          </a:p>
        </p:txBody>
      </p:sp>
      <p:sp>
        <p:nvSpPr>
          <p:cNvPr id="10" name="Заголовок 1"/>
          <p:cNvSpPr txBox="1">
            <a:spLocks/>
          </p:cNvSpPr>
          <p:nvPr/>
        </p:nvSpPr>
        <p:spPr bwMode="auto">
          <a:xfrm>
            <a:off x="539552" y="195487"/>
            <a:ext cx="6480720" cy="645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sz="2800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3 </a:t>
            </a:r>
            <a:r>
              <a:rPr lang="ru-RU" sz="2800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сентября- День солидарности в борьбе с терроризмом</a:t>
            </a:r>
            <a:endParaRPr lang="ru-RU" sz="2800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39941" name="Picture 5" descr="C:\Users\k.s.smirnova\Desktop\hqdefault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2161" y="2517744"/>
            <a:ext cx="2616661" cy="1998222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395536" y="2895786"/>
            <a:ext cx="5544616" cy="1413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r>
              <a:rPr lang="ru-RU" sz="2000" dirty="0" smtClean="0">
                <a:solidFill>
                  <a:srgbClr val="002060"/>
                </a:solidFill>
                <a:latin typeface="+mn-lt"/>
              </a:rPr>
              <a:t>В результате теракта погибло </a:t>
            </a:r>
            <a:r>
              <a:rPr lang="ru-RU" sz="2000" dirty="0">
                <a:solidFill>
                  <a:srgbClr val="002060"/>
                </a:solidFill>
                <a:latin typeface="+mn-lt"/>
              </a:rPr>
              <a:t>более трехсот человек, среди них более 150 детей</a:t>
            </a:r>
            <a:r>
              <a:rPr lang="ru-RU" sz="2000" dirty="0" smtClean="0">
                <a:solidFill>
                  <a:srgbClr val="002060"/>
                </a:solidFill>
                <a:latin typeface="+mn-lt"/>
              </a:rPr>
              <a:t>. Ранено было более 500 человек.</a:t>
            </a:r>
            <a:endParaRPr lang="ru-RU" sz="2000" b="1" u="sng" dirty="0">
              <a:solidFill>
                <a:srgbClr val="00206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advClick="0" advTm="10000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661297"/>
            <a:ext cx="9144000" cy="175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2" descr="C:\Users\l.p.onchukova\Desktop\Pecha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0" y="126207"/>
            <a:ext cx="2273300" cy="731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Содержимое 2"/>
          <p:cNvSpPr txBox="1">
            <a:spLocks/>
          </p:cNvSpPr>
          <p:nvPr/>
        </p:nvSpPr>
        <p:spPr>
          <a:xfrm>
            <a:off x="358776" y="1167594"/>
            <a:ext cx="8785225" cy="377850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endParaRPr lang="ru-RU" sz="2000" dirty="0" smtClean="0">
              <a:solidFill>
                <a:srgbClr val="00206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r>
              <a:rPr lang="ru-RU" sz="2000" dirty="0" smtClean="0">
                <a:solidFill>
                  <a:srgbClr val="002060"/>
                </a:solidFill>
                <a:latin typeface="+mn-lt"/>
              </a:rPr>
              <a:t>В этот день по всей стране вспоминают жертв террористических актов, а также сотрудников правоохранительных органов, погибших при выполнении служебного долга.</a:t>
            </a: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 smtClean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 smtClean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 smtClean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11272" name="Заголовок 8"/>
          <p:cNvSpPr>
            <a:spLocks noGrp="1"/>
          </p:cNvSpPr>
          <p:nvPr>
            <p:ph type="title"/>
          </p:nvPr>
        </p:nvSpPr>
        <p:spPr>
          <a:xfrm>
            <a:off x="467544" y="171450"/>
            <a:ext cx="8496944" cy="726114"/>
          </a:xfrm>
        </p:spPr>
        <p:txBody>
          <a:bodyPr/>
          <a:lstStyle/>
          <a:p>
            <a:endParaRPr lang="ru-RU" dirty="0" smtClean="0"/>
          </a:p>
        </p:txBody>
      </p:sp>
      <p:sp>
        <p:nvSpPr>
          <p:cNvPr id="10" name="Заголовок 1"/>
          <p:cNvSpPr txBox="1">
            <a:spLocks/>
          </p:cNvSpPr>
          <p:nvPr/>
        </p:nvSpPr>
        <p:spPr bwMode="auto">
          <a:xfrm>
            <a:off x="539552" y="195487"/>
            <a:ext cx="6480720" cy="645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sz="2800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3 </a:t>
            </a:r>
            <a:r>
              <a:rPr lang="ru-RU" sz="2800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сентября- День солидарности в борьбе с терроризмом</a:t>
            </a:r>
            <a:endParaRPr lang="ru-RU" sz="2800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39938" name="Picture 2" descr="C:\Users\k.s.smirnova\Desktop\anons-_MG_3269_resiz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87624" y="2895786"/>
            <a:ext cx="2918788" cy="1620180"/>
          </a:xfrm>
          <a:prstGeom prst="rect">
            <a:avLst/>
          </a:prstGeom>
          <a:noFill/>
        </p:spPr>
      </p:pic>
      <p:pic>
        <p:nvPicPr>
          <p:cNvPr id="39939" name="Picture 3" descr="C:\Users\k.s.smirnova\Desktop\main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92080" y="2859782"/>
            <a:ext cx="2880320" cy="1584176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0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661297"/>
            <a:ext cx="9144000" cy="175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2" descr="C:\Users\l.p.onchukova\Desktop\Pecha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0" y="126207"/>
            <a:ext cx="2273300" cy="731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Содержимое 2"/>
          <p:cNvSpPr txBox="1">
            <a:spLocks/>
          </p:cNvSpPr>
          <p:nvPr/>
        </p:nvSpPr>
        <p:spPr>
          <a:xfrm>
            <a:off x="358776" y="1221600"/>
            <a:ext cx="8785225" cy="286231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r>
              <a:rPr lang="ru-RU" sz="2000" dirty="0">
                <a:solidFill>
                  <a:srgbClr val="002060"/>
                </a:solidFill>
                <a:latin typeface="+mn-lt"/>
              </a:rPr>
              <a:t>Экстремизм и его разновидность терроризм продолжают представлять реальную опасность как для международного сообщества в целом, так и для нашего государства в частности</a:t>
            </a:r>
            <a:r>
              <a:rPr lang="ru-RU" sz="2000" dirty="0" smtClean="0">
                <a:solidFill>
                  <a:srgbClr val="002060"/>
                </a:solidFill>
                <a:latin typeface="+mn-lt"/>
              </a:rPr>
              <a:t>.</a:t>
            </a: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r>
              <a:rPr lang="ru-RU" sz="20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+mn-lt"/>
              </a:rPr>
              <a:t>В последнее время экстремистские проявления значительно усилились в студенческой среде. Многие из них происходят на межнациональной почве</a:t>
            </a:r>
            <a:r>
              <a:rPr lang="ru-RU" sz="2000" dirty="0" smtClean="0">
                <a:solidFill>
                  <a:srgbClr val="002060"/>
                </a:solidFill>
                <a:latin typeface="+mn-lt"/>
              </a:rPr>
              <a:t>.</a:t>
            </a: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11272" name="Заголовок 8"/>
          <p:cNvSpPr>
            <a:spLocks noGrp="1"/>
          </p:cNvSpPr>
          <p:nvPr>
            <p:ph type="title"/>
          </p:nvPr>
        </p:nvSpPr>
        <p:spPr>
          <a:xfrm>
            <a:off x="467544" y="171450"/>
            <a:ext cx="8496944" cy="726114"/>
          </a:xfrm>
        </p:spPr>
        <p:txBody>
          <a:bodyPr/>
          <a:lstStyle/>
          <a:p>
            <a:endParaRPr lang="ru-RU" dirty="0" smtClean="0"/>
          </a:p>
        </p:txBody>
      </p:sp>
      <p:sp>
        <p:nvSpPr>
          <p:cNvPr id="10" name="Заголовок 1"/>
          <p:cNvSpPr txBox="1">
            <a:spLocks/>
          </p:cNvSpPr>
          <p:nvPr/>
        </p:nvSpPr>
        <p:spPr bwMode="auto">
          <a:xfrm>
            <a:off x="539552" y="195487"/>
            <a:ext cx="6480720" cy="645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sz="2800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3 </a:t>
            </a:r>
            <a:r>
              <a:rPr lang="ru-RU" sz="2800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сентября- День солидарности в борьбе с терроризмом</a:t>
            </a:r>
            <a:endParaRPr lang="ru-RU" sz="2800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0963" name="Picture 3" descr="C:\Users\k.s.smirnova\Desktop\Extremism3-680x36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34810" y="3080153"/>
            <a:ext cx="3535488" cy="1507822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0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661297"/>
            <a:ext cx="9144000" cy="175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2" descr="C:\Users\l.p.onchukova\Desktop\Pecha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0" y="126207"/>
            <a:ext cx="2273300" cy="731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Содержимое 2"/>
          <p:cNvSpPr txBox="1">
            <a:spLocks/>
          </p:cNvSpPr>
          <p:nvPr/>
        </p:nvSpPr>
        <p:spPr>
          <a:xfrm>
            <a:off x="2555776" y="2247714"/>
            <a:ext cx="6588224" cy="2214246"/>
          </a:xfrm>
          <a:prstGeom prst="rect">
            <a:avLst/>
          </a:prstGeom>
        </p:spPr>
        <p:txBody>
          <a:bodyPr>
            <a:noAutofit/>
          </a:bodyPr>
          <a:lstStyle/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/>
            </a:pPr>
            <a:r>
              <a:rPr lang="ru-RU" sz="2000" dirty="0" smtClean="0">
                <a:solidFill>
                  <a:srgbClr val="002060"/>
                </a:solidFill>
                <a:latin typeface="+mn-lt"/>
              </a:rPr>
              <a:t>Штраф от 100 тысяч до 1 миллиона рублей;</a:t>
            </a: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/>
            </a:pPr>
            <a:r>
              <a:rPr lang="ru-RU" sz="2000" dirty="0" smtClean="0">
                <a:solidFill>
                  <a:srgbClr val="002060"/>
                </a:solidFill>
                <a:latin typeface="+mn-lt"/>
              </a:rPr>
              <a:t>Лишение права занимать определенные должности или заниматься определенной деятельностью на срок от трех до пяти лет;</a:t>
            </a: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/>
            </a:pPr>
            <a:r>
              <a:rPr lang="ru-RU" sz="2000" dirty="0" smtClean="0">
                <a:solidFill>
                  <a:srgbClr val="002060"/>
                </a:solidFill>
                <a:latin typeface="+mn-lt"/>
              </a:rPr>
              <a:t>Обязательные и исправительные работы;</a:t>
            </a: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/>
            </a:pPr>
            <a:r>
              <a:rPr lang="ru-RU" sz="2000" dirty="0" smtClean="0">
                <a:solidFill>
                  <a:srgbClr val="002060"/>
                </a:solidFill>
                <a:latin typeface="+mn-lt"/>
              </a:rPr>
              <a:t>Лишение свободы от двух лет до пожизненного заключения.   </a:t>
            </a:r>
            <a:endParaRPr lang="ru-RU" sz="2000" dirty="0">
              <a:solidFill>
                <a:srgbClr val="00206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11272" name="Заголовок 8"/>
          <p:cNvSpPr>
            <a:spLocks noGrp="1"/>
          </p:cNvSpPr>
          <p:nvPr>
            <p:ph type="title"/>
          </p:nvPr>
        </p:nvSpPr>
        <p:spPr>
          <a:xfrm>
            <a:off x="467544" y="171450"/>
            <a:ext cx="8496944" cy="726114"/>
          </a:xfrm>
        </p:spPr>
        <p:txBody>
          <a:bodyPr/>
          <a:lstStyle/>
          <a:p>
            <a:endParaRPr lang="ru-RU" dirty="0" smtClean="0"/>
          </a:p>
        </p:txBody>
      </p:sp>
      <p:sp>
        <p:nvSpPr>
          <p:cNvPr id="10" name="Заголовок 1"/>
          <p:cNvSpPr txBox="1">
            <a:spLocks/>
          </p:cNvSpPr>
          <p:nvPr/>
        </p:nvSpPr>
        <p:spPr bwMode="auto">
          <a:xfrm>
            <a:off x="539552" y="195487"/>
            <a:ext cx="6480720" cy="645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sz="2800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3 </a:t>
            </a:r>
            <a:r>
              <a:rPr lang="ru-RU" sz="2800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сентября- День солидарности в борьбе с терроризмом</a:t>
            </a:r>
            <a:endParaRPr lang="ru-RU" sz="2800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1986" name="Picture 2" descr="C:\Users\k.s.smirnova\Desktop\УК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2445736"/>
            <a:ext cx="2388020" cy="1350150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539552" y="1275606"/>
            <a:ext cx="763284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002060"/>
                </a:solidFill>
                <a:latin typeface="+mn-lt"/>
              </a:rPr>
              <a:t>Уголовная ответственность за совершение преступлений экстремистского и террористического </a:t>
            </a:r>
            <a:r>
              <a:rPr lang="ru-RU" sz="2000" dirty="0" smtClean="0">
                <a:solidFill>
                  <a:srgbClr val="002060"/>
                </a:solidFill>
                <a:latin typeface="+mn-lt"/>
              </a:rPr>
              <a:t>характера</a:t>
            </a:r>
          </a:p>
          <a:p>
            <a:r>
              <a:rPr lang="ru-RU" sz="2000" dirty="0" smtClean="0">
                <a:solidFill>
                  <a:srgbClr val="002060"/>
                </a:solidFill>
                <a:latin typeface="+mn-lt"/>
              </a:rPr>
              <a:t> (в зависимости от статьи УК РФ):</a:t>
            </a:r>
            <a:endParaRPr lang="ru-RU" sz="2000" dirty="0">
              <a:latin typeface="+mn-lt"/>
            </a:endParaRPr>
          </a:p>
        </p:txBody>
      </p:sp>
    </p:spTree>
  </p:cSld>
  <p:clrMapOvr>
    <a:masterClrMapping/>
  </p:clrMapOvr>
  <p:transition advClick="0" advTm="10000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661297"/>
            <a:ext cx="9144000" cy="175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2" descr="C:\Users\l.p.onchukova\Desktop\Pecha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0" y="126207"/>
            <a:ext cx="2273300" cy="731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Содержимое 2"/>
          <p:cNvSpPr txBox="1">
            <a:spLocks/>
          </p:cNvSpPr>
          <p:nvPr/>
        </p:nvSpPr>
        <p:spPr>
          <a:xfrm>
            <a:off x="358776" y="1221600"/>
            <a:ext cx="5221337" cy="345638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endParaRPr lang="ru-RU" sz="2000" dirty="0" smtClean="0">
              <a:solidFill>
                <a:srgbClr val="00206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r>
              <a:rPr lang="ru-RU" sz="2000" dirty="0" smtClean="0">
                <a:solidFill>
                  <a:srgbClr val="002060"/>
                </a:solidFill>
                <a:latin typeface="+mn-lt"/>
              </a:rPr>
              <a:t>Лучшей </a:t>
            </a:r>
            <a:r>
              <a:rPr lang="ru-RU" sz="2000" dirty="0">
                <a:solidFill>
                  <a:srgbClr val="002060"/>
                </a:solidFill>
                <a:latin typeface="+mn-lt"/>
              </a:rPr>
              <a:t>профилактикой экстремистских настроений в обществе являются толерантность и взаимоуважение. Мы должны уважать культурные и религиозные особенности всех тех народов, которые населяют нашу многонациональную страну.</a:t>
            </a:r>
            <a:endParaRPr lang="ru-RU" sz="2000" b="1" u="sng" dirty="0">
              <a:solidFill>
                <a:srgbClr val="00206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defRPr/>
            </a:pPr>
            <a:endParaRPr lang="ru-RU" sz="2000" b="1" u="sng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11272" name="Заголовок 8"/>
          <p:cNvSpPr>
            <a:spLocks noGrp="1"/>
          </p:cNvSpPr>
          <p:nvPr>
            <p:ph type="title"/>
          </p:nvPr>
        </p:nvSpPr>
        <p:spPr>
          <a:xfrm>
            <a:off x="467544" y="171450"/>
            <a:ext cx="8496944" cy="726114"/>
          </a:xfrm>
        </p:spPr>
        <p:txBody>
          <a:bodyPr/>
          <a:lstStyle/>
          <a:p>
            <a:endParaRPr lang="ru-RU" dirty="0" smtClean="0"/>
          </a:p>
        </p:txBody>
      </p:sp>
      <p:sp>
        <p:nvSpPr>
          <p:cNvPr id="10" name="Заголовок 1"/>
          <p:cNvSpPr txBox="1">
            <a:spLocks/>
          </p:cNvSpPr>
          <p:nvPr/>
        </p:nvSpPr>
        <p:spPr bwMode="auto">
          <a:xfrm>
            <a:off x="539552" y="195487"/>
            <a:ext cx="6480720" cy="645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sz="2800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3 </a:t>
            </a:r>
            <a:r>
              <a:rPr lang="ru-RU" sz="2800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сентября- День солидарности в борьбе с терроризмом</a:t>
            </a:r>
            <a:endParaRPr lang="ru-RU" sz="2800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0962" name="Picture 2" descr="C:\Users\k.s.smirnova\Desktop\75036729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52121" y="1437625"/>
            <a:ext cx="3041427" cy="2444003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0">
    <p:zo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Другая 2">
      <a:dk1>
        <a:sysClr val="windowText" lastClr="000000"/>
      </a:dk1>
      <a:lt1>
        <a:sysClr val="window" lastClr="FFFFFF"/>
      </a:lt1>
      <a:dk2>
        <a:srgbClr val="FFFFFF"/>
      </a:dk2>
      <a:lt2>
        <a:srgbClr val="0070C0"/>
      </a:lt2>
      <a:accent1>
        <a:srgbClr val="019908"/>
      </a:accent1>
      <a:accent2>
        <a:srgbClr val="FA7100"/>
      </a:accent2>
      <a:accent3>
        <a:srgbClr val="FFFF00"/>
      </a:accent3>
      <a:accent4>
        <a:srgbClr val="D8B25C"/>
      </a:accent4>
      <a:accent5>
        <a:srgbClr val="7BA79D"/>
      </a:accent5>
      <a:accent6>
        <a:srgbClr val="968C8C"/>
      </a:accent6>
      <a:hlink>
        <a:srgbClr val="345D7E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Другая 2">
    <a:dk1>
      <a:sysClr val="windowText" lastClr="000000"/>
    </a:dk1>
    <a:lt1>
      <a:sysClr val="window" lastClr="FFFFFF"/>
    </a:lt1>
    <a:dk2>
      <a:srgbClr val="FFFFFF"/>
    </a:dk2>
    <a:lt2>
      <a:srgbClr val="0070C0"/>
    </a:lt2>
    <a:accent1>
      <a:srgbClr val="019908"/>
    </a:accent1>
    <a:accent2>
      <a:srgbClr val="FA7100"/>
    </a:accent2>
    <a:accent3>
      <a:srgbClr val="FFFF00"/>
    </a:accent3>
    <a:accent4>
      <a:srgbClr val="D8B25C"/>
    </a:accent4>
    <a:accent5>
      <a:srgbClr val="7BA79D"/>
    </a:accent5>
    <a:accent6>
      <a:srgbClr val="968C8C"/>
    </a:accent6>
    <a:hlink>
      <a:srgbClr val="345D7E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1149</TotalTime>
  <Words>294</Words>
  <Application>Microsoft Office PowerPoint</Application>
  <PresentationFormat>On-screen Show (16:9)</PresentationFormat>
  <Paragraphs>123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Обычная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Ончукова Людмила Петровна</dc:creator>
  <cp:lastModifiedBy>Windows User</cp:lastModifiedBy>
  <cp:revision>183</cp:revision>
  <dcterms:created xsi:type="dcterms:W3CDTF">2015-03-27T10:58:47Z</dcterms:created>
  <dcterms:modified xsi:type="dcterms:W3CDTF">2017-05-17T17:42:41Z</dcterms:modified>
</cp:coreProperties>
</file>